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3" r:id="rId3"/>
    <p:sldId id="264" r:id="rId4"/>
    <p:sldId id="265" r:id="rId5"/>
    <p:sldId id="261" r:id="rId6"/>
    <p:sldId id="262" r:id="rId7"/>
    <p:sldId id="266" r:id="rId8"/>
    <p:sldId id="276" r:id="rId9"/>
    <p:sldId id="267" r:id="rId10"/>
    <p:sldId id="268" r:id="rId11"/>
    <p:sldId id="269" r:id="rId12"/>
    <p:sldId id="270" r:id="rId13"/>
    <p:sldId id="274" r:id="rId14"/>
    <p:sldId id="271" r:id="rId15"/>
    <p:sldId id="272" r:id="rId16"/>
    <p:sldId id="275" r:id="rId17"/>
    <p:sldId id="273" r:id="rId18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3B6C"/>
    <a:srgbClr val="E57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4344" y="-1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34A91E-B63A-3F41-AD8D-DAF83D679034}" type="datetimeFigureOut">
              <a:rPr lang="en-GB"/>
              <a:pPr/>
              <a:t>10/11/15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52F818-C339-D946-A778-0680C829623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132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2F818-C339-D946-A778-0680C829623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622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idx="1"/>
          </p:nvPr>
        </p:nvSpPr>
        <p:spPr>
          <a:xfrm>
            <a:off x="457200" y="786468"/>
            <a:ext cx="8229600" cy="5362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9" name="Title Placeholder 2"/>
          <p:cNvSpPr>
            <a:spLocks noGrp="1"/>
          </p:cNvSpPr>
          <p:nvPr>
            <p:ph type="title"/>
          </p:nvPr>
        </p:nvSpPr>
        <p:spPr bwMode="auto">
          <a:xfrm>
            <a:off x="3624044" y="-12351"/>
            <a:ext cx="5519955" cy="59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72288" y="6430963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A4C89C2-9590-0041-9DF4-50D44A9641C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23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 Same Side Corner Rectangle 21"/>
          <p:cNvSpPr>
            <a:spLocks/>
          </p:cNvSpPr>
          <p:nvPr userDrawn="1"/>
        </p:nvSpPr>
        <p:spPr bwMode="auto">
          <a:xfrm rot="10800000">
            <a:off x="139700" y="6434138"/>
            <a:ext cx="8864600" cy="342900"/>
          </a:xfrm>
          <a:custGeom>
            <a:avLst/>
            <a:gdLst>
              <a:gd name="T0" fmla="*/ 57100 w 8864374"/>
              <a:gd name="T1" fmla="*/ 0 h 342594"/>
              <a:gd name="T2" fmla="*/ 8807274 w 8864374"/>
              <a:gd name="T3" fmla="*/ 0 h 342594"/>
              <a:gd name="T4" fmla="*/ 8864374 w 8864374"/>
              <a:gd name="T5" fmla="*/ 57100 h 342594"/>
              <a:gd name="T6" fmla="*/ 8864374 w 8864374"/>
              <a:gd name="T7" fmla="*/ 342594 h 342594"/>
              <a:gd name="T8" fmla="*/ 8864374 w 8864374"/>
              <a:gd name="T9" fmla="*/ 342594 h 342594"/>
              <a:gd name="T10" fmla="*/ 0 w 8864374"/>
              <a:gd name="T11" fmla="*/ 342594 h 342594"/>
              <a:gd name="T12" fmla="*/ 0 w 8864374"/>
              <a:gd name="T13" fmla="*/ 342594 h 342594"/>
              <a:gd name="T14" fmla="*/ 0 w 8864374"/>
              <a:gd name="T15" fmla="*/ 57100 h 342594"/>
              <a:gd name="T16" fmla="*/ 57100 w 8864374"/>
              <a:gd name="T17" fmla="*/ 0 h 34259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864374" h="342594">
                <a:moveTo>
                  <a:pt x="57100" y="0"/>
                </a:moveTo>
                <a:lnTo>
                  <a:pt x="8807274" y="0"/>
                </a:lnTo>
                <a:cubicBezTo>
                  <a:pt x="8838809" y="0"/>
                  <a:pt x="8864374" y="25565"/>
                  <a:pt x="8864374" y="57100"/>
                </a:cubicBezTo>
                <a:lnTo>
                  <a:pt x="8864374" y="342594"/>
                </a:lnTo>
                <a:lnTo>
                  <a:pt x="0" y="342594"/>
                </a:lnTo>
                <a:lnTo>
                  <a:pt x="0" y="57100"/>
                </a:lnTo>
                <a:cubicBezTo>
                  <a:pt x="0" y="25565"/>
                  <a:pt x="25565" y="0"/>
                  <a:pt x="571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113B6C"/>
          </a:solidFill>
          <a:ln w="9525">
            <a:solidFill>
              <a:srgbClr val="003A6D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 sz="1800">
              <a:solidFill>
                <a:srgbClr val="003A6D"/>
              </a:solidFill>
              <a:latin typeface="Arial" charset="0"/>
            </a:endParaRPr>
          </a:p>
        </p:txBody>
      </p:sp>
      <p:pic>
        <p:nvPicPr>
          <p:cNvPr id="1030" name="Picture 7" descr="CCFE LogoR2009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6470650"/>
            <a:ext cx="8683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itle Placeholder 2"/>
          <p:cNvSpPr>
            <a:spLocks noGrp="1"/>
          </p:cNvSpPr>
          <p:nvPr>
            <p:ph type="title"/>
          </p:nvPr>
        </p:nvSpPr>
        <p:spPr bwMode="auto">
          <a:xfrm>
            <a:off x="339725" y="1825625"/>
            <a:ext cx="82296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032" name="Picture 9" descr="UK AEA_WHITE_AW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" r="54195" b="60796"/>
          <a:stretch>
            <a:fillRect/>
          </a:stretch>
        </p:blipFill>
        <p:spPr bwMode="auto">
          <a:xfrm>
            <a:off x="9525" y="33338"/>
            <a:ext cx="6111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UK AEA_WHITE_AW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36"/>
          <a:stretch>
            <a:fillRect/>
          </a:stretch>
        </p:blipFill>
        <p:spPr bwMode="auto">
          <a:xfrm>
            <a:off x="615950" y="85725"/>
            <a:ext cx="65881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1B8F2C6-CC07-8B44-B2BA-6B3FD8732FE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5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39252A2-E902-FD4C-B4D8-2E8BFA50966B}" type="slidenum">
              <a:rPr lang="en-GB" sz="1200">
                <a:solidFill>
                  <a:srgbClr val="898989"/>
                </a:solidFill>
                <a:latin typeface="Arial" charset="0"/>
              </a:rPr>
              <a:pPr eaLnBrk="1" hangingPunct="1"/>
              <a:t>1</a:t>
            </a:fld>
            <a:endParaRPr lang="en-GB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279400" y="1253921"/>
            <a:ext cx="8458200" cy="233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4400" b="1" dirty="0">
                <a:solidFill>
                  <a:srgbClr val="000000"/>
                </a:solidFill>
                <a:latin typeface="Arial" charset="0"/>
                <a:cs typeface="Arial" charset="0"/>
              </a:rPr>
              <a:t>Verification and Validation </a:t>
            </a:r>
            <a:r>
              <a:rPr lang="en-GB" sz="4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of</a:t>
            </a:r>
            <a:endParaRPr lang="en-GB" sz="44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1" hangingPunct="1"/>
            <a:r>
              <a:rPr lang="en-GB" sz="4400" b="1" dirty="0">
                <a:solidFill>
                  <a:srgbClr val="000000"/>
                </a:solidFill>
                <a:latin typeface="Arial" charset="0"/>
                <a:cs typeface="Arial" charset="0"/>
              </a:rPr>
              <a:t>FISPACT-II &amp; General-Purpose Nuclear Data Libraries</a:t>
            </a:r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279400" y="3412445"/>
            <a:ext cx="8458200" cy="9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1" dirty="0">
                <a:solidFill>
                  <a:schemeClr val="tx2"/>
                </a:solidFill>
                <a:latin typeface="Arial" charset="0"/>
                <a:cs typeface="Arial" charset="0"/>
              </a:rPr>
              <a:t>M. Fleming, </a:t>
            </a:r>
            <a:r>
              <a:rPr lang="en-GB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J-Ch. Sublet, M</a:t>
            </a:r>
            <a:r>
              <a:rPr lang="en-GB" b="1" dirty="0">
                <a:solidFill>
                  <a:schemeClr val="tx2"/>
                </a:solidFill>
                <a:latin typeface="Arial" charset="0"/>
                <a:cs typeface="Arial" charset="0"/>
              </a:rPr>
              <a:t>. </a:t>
            </a:r>
            <a:r>
              <a:rPr lang="en-GB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Gilbert,</a:t>
            </a:r>
            <a:endParaRPr lang="en-GB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ctr" eaLnBrk="1" hangingPunct="1"/>
            <a:r>
              <a:rPr lang="en-GB" b="1" dirty="0">
                <a:solidFill>
                  <a:schemeClr val="tx2"/>
                </a:solidFill>
                <a:latin typeface="Arial" charset="0"/>
                <a:cs typeface="Arial" charset="0"/>
              </a:rPr>
              <a:t>J. Kopecky</a:t>
            </a:r>
            <a:r>
              <a:rPr lang="en-GB" b="1" baseline="30000" dirty="0">
                <a:solidFill>
                  <a:schemeClr val="tx2"/>
                </a:solidFill>
                <a:latin typeface="Arial" charset="0"/>
                <a:cs typeface="Arial" charset="0"/>
              </a:rPr>
              <a:t>1</a:t>
            </a:r>
            <a:r>
              <a:rPr lang="en-GB" b="1" dirty="0">
                <a:solidFill>
                  <a:schemeClr val="tx2"/>
                </a:solidFill>
                <a:latin typeface="Arial" charset="0"/>
                <a:cs typeface="Arial" charset="0"/>
              </a:rPr>
              <a:t>, A. Koning</a:t>
            </a:r>
            <a:r>
              <a:rPr lang="en-GB" b="1" baseline="30000" dirty="0">
                <a:solidFill>
                  <a:schemeClr val="tx2"/>
                </a:solidFill>
                <a:latin typeface="Arial" charset="0"/>
                <a:cs typeface="Arial" charset="0"/>
              </a:rPr>
              <a:t>2</a:t>
            </a:r>
            <a:r>
              <a:rPr lang="en-GB" b="1" dirty="0">
                <a:solidFill>
                  <a:schemeClr val="tx2"/>
                </a:solidFill>
                <a:latin typeface="Arial" charset="0"/>
                <a:cs typeface="Arial" charset="0"/>
              </a:rPr>
              <a:t>, D. Rochman</a:t>
            </a:r>
            <a:r>
              <a:rPr lang="en-GB" b="1" baseline="30000" dirty="0">
                <a:solidFill>
                  <a:schemeClr val="tx2"/>
                </a:solidFill>
                <a:latin typeface="Arial" charset="0"/>
                <a:cs typeface="Arial" charset="0"/>
              </a:rPr>
              <a:t>3</a:t>
            </a:r>
            <a:endParaRPr lang="en-GB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431800" y="4302873"/>
            <a:ext cx="8458200" cy="81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400" b="1" i="1" baseline="30000">
                <a:solidFill>
                  <a:schemeClr val="tx2"/>
                </a:solidFill>
                <a:latin typeface="Arial" charset="0"/>
                <a:cs typeface="Arial" charset="0"/>
              </a:rPr>
              <a:t>1</a:t>
            </a:r>
            <a:r>
              <a:rPr lang="en-GB" sz="1400" b="1" i="1">
                <a:solidFill>
                  <a:schemeClr val="tx2"/>
                </a:solidFill>
                <a:latin typeface="Arial" charset="0"/>
                <a:cs typeface="Arial" charset="0"/>
              </a:rPr>
              <a:t>JUKO Research</a:t>
            </a:r>
          </a:p>
          <a:p>
            <a:pPr algn="ctr" eaLnBrk="1" hangingPunct="1"/>
            <a:r>
              <a:rPr lang="en-GB" sz="1400" b="1" i="1" baseline="30000">
                <a:solidFill>
                  <a:schemeClr val="tx2"/>
                </a:solidFill>
                <a:latin typeface="Arial" charset="0"/>
                <a:cs typeface="Arial" charset="0"/>
              </a:rPr>
              <a:t>2</a:t>
            </a:r>
            <a:r>
              <a:rPr lang="en-GB" sz="1400" b="1" i="1">
                <a:solidFill>
                  <a:schemeClr val="tx2"/>
                </a:solidFill>
                <a:latin typeface="Arial" charset="0"/>
                <a:cs typeface="Arial" charset="0"/>
              </a:rPr>
              <a:t>IAEA Nuclear Data Section</a:t>
            </a:r>
          </a:p>
          <a:p>
            <a:pPr algn="ctr" eaLnBrk="1" hangingPunct="1"/>
            <a:r>
              <a:rPr lang="en-GB" sz="1400" b="1" i="1" baseline="30000">
                <a:solidFill>
                  <a:schemeClr val="tx2"/>
                </a:solidFill>
                <a:latin typeface="Arial" charset="0"/>
                <a:cs typeface="Arial" charset="0"/>
              </a:rPr>
              <a:t>3</a:t>
            </a:r>
            <a:r>
              <a:rPr lang="en-GB" sz="1400" b="1" i="1">
                <a:solidFill>
                  <a:schemeClr val="tx2"/>
                </a:solidFill>
                <a:latin typeface="Arial" charset="0"/>
                <a:cs typeface="Arial" charset="0"/>
              </a:rPr>
              <a:t>Paul Scherrer Institut</a:t>
            </a:r>
            <a:endParaRPr lang="en-GB" sz="1400" b="1" i="1" baseline="3000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31800" y="5199846"/>
            <a:ext cx="8458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0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UK National Conference on Applied Radiation Metrology</a:t>
            </a:r>
          </a:p>
          <a:p>
            <a:pPr algn="ctr" eaLnBrk="1" hangingPunct="1"/>
            <a:r>
              <a:rPr lang="en-GB" sz="20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NPL, </a:t>
            </a:r>
            <a:r>
              <a:rPr lang="en-GB" sz="2000" b="1" i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Teddington</a:t>
            </a:r>
            <a:r>
              <a:rPr lang="en-GB" sz="20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UK</a:t>
            </a:r>
          </a:p>
          <a:p>
            <a:pPr algn="ctr" eaLnBrk="1" hangingPunct="1"/>
            <a:r>
              <a:rPr lang="en-GB" sz="20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11 November 2015 </a:t>
            </a:r>
            <a:endParaRPr lang="en-GB" sz="2000" b="1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75200"/>
            <a:ext cx="4087261" cy="573272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Other option: use the same DD and vary the </a:t>
            </a:r>
            <a:r>
              <a:rPr lang="en-US" dirty="0" err="1" smtClean="0"/>
              <a:t>nFY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Right: </a:t>
            </a:r>
            <a:r>
              <a:rPr lang="en-US" baseline="30000" dirty="0" smtClean="0"/>
              <a:t>233</a:t>
            </a:r>
            <a:r>
              <a:rPr lang="en-US" dirty="0" smtClean="0"/>
              <a:t>U fast fission pulse beta (top) and gamma (bottom) at 10 s cooling</a:t>
            </a:r>
          </a:p>
          <a:p>
            <a:pPr lvl="1"/>
            <a:r>
              <a:rPr lang="en-US" dirty="0" smtClean="0"/>
              <a:t>Nominal values and ratio to an example, here JEFF-3.1.1</a:t>
            </a:r>
          </a:p>
          <a:p>
            <a:pPr lvl="1"/>
            <a:endParaRPr lang="en-US" dirty="0"/>
          </a:p>
          <a:p>
            <a:r>
              <a:rPr lang="en-US" dirty="0" smtClean="0"/>
              <a:t>This is all over the place! </a:t>
            </a:r>
            <a:r>
              <a:rPr lang="en-US" i="1" dirty="0" smtClean="0"/>
              <a:t>Note</a:t>
            </a:r>
            <a:r>
              <a:rPr lang="en-US" dirty="0" smtClean="0"/>
              <a:t> that the same DD is used in each simulation, but varied independent fission yields</a:t>
            </a:r>
          </a:p>
          <a:p>
            <a:endParaRPr lang="en-US" i="1" dirty="0"/>
          </a:p>
          <a:p>
            <a:r>
              <a:rPr lang="en-US" dirty="0" smtClean="0"/>
              <a:t>Minor actinides all show the same pattern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Probe the data: </a:t>
            </a:r>
            <a:r>
              <a:rPr lang="en-US" dirty="0" err="1" smtClean="0"/>
              <a:t>nFY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C89C2-9590-0041-9DF4-50D44A9641CC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5" name="Picture 4" descr="Gamm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75" y="3507840"/>
            <a:ext cx="4000563" cy="2838320"/>
          </a:xfrm>
          <a:prstGeom prst="rect">
            <a:avLst/>
          </a:prstGeom>
        </p:spPr>
      </p:pic>
      <p:pic>
        <p:nvPicPr>
          <p:cNvPr id="6" name="Picture 5" descr="Bet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395" y="647960"/>
            <a:ext cx="4000565" cy="283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39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3672" y="924708"/>
            <a:ext cx="4259353" cy="5362662"/>
          </a:xfrm>
        </p:spPr>
        <p:txBody>
          <a:bodyPr/>
          <a:lstStyle/>
          <a:p>
            <a:r>
              <a:rPr lang="en-US" dirty="0" smtClean="0"/>
              <a:t>Rather than </a:t>
            </a:r>
            <a:r>
              <a:rPr lang="en-US" dirty="0" err="1" smtClean="0"/>
              <a:t>nFY</a:t>
            </a:r>
            <a:r>
              <a:rPr lang="en-US" dirty="0" smtClean="0"/>
              <a:t>, we rely upon the n-incident cross sections  and reaction rates </a:t>
            </a:r>
          </a:p>
          <a:p>
            <a:endParaRPr lang="en-US" dirty="0"/>
          </a:p>
          <a:p>
            <a:r>
              <a:rPr lang="en-US" dirty="0" smtClean="0"/>
              <a:t>FNS (JAEA) and FNG (ENEA) </a:t>
            </a:r>
            <a:r>
              <a:rPr lang="en-US" baseline="30000" dirty="0" smtClean="0"/>
              <a:t>2</a:t>
            </a:r>
            <a:r>
              <a:rPr lang="en-US" dirty="0" smtClean="0"/>
              <a:t>H beam onto </a:t>
            </a:r>
            <a:r>
              <a:rPr lang="en-US" baseline="30000" dirty="0" smtClean="0"/>
              <a:t>3</a:t>
            </a:r>
            <a:r>
              <a:rPr lang="en-US" dirty="0" smtClean="0"/>
              <a:t>H-Ti target for ~14 MeV source</a:t>
            </a:r>
          </a:p>
          <a:p>
            <a:endParaRPr lang="en-US" dirty="0"/>
          </a:p>
          <a:p>
            <a:r>
              <a:rPr lang="en-US" dirty="0" smtClean="0"/>
              <a:t>Right: total decay heat from five minute irradiation of Ni at ~1E10 n/s on target</a:t>
            </a:r>
          </a:p>
          <a:p>
            <a:pPr lvl="1"/>
            <a:r>
              <a:rPr lang="en-US" dirty="0" smtClean="0"/>
              <a:t>Only TENDL has </a:t>
            </a:r>
            <a:r>
              <a:rPr lang="en-US" baseline="30000" dirty="0" smtClean="0"/>
              <a:t>62m</a:t>
            </a:r>
            <a:r>
              <a:rPr lang="en-US" dirty="0" smtClean="0"/>
              <a:t>Co isomer which dominates heat at 100-3000 s (~1min - 1hour)</a:t>
            </a:r>
          </a:p>
          <a:p>
            <a:pPr lvl="1"/>
            <a:r>
              <a:rPr lang="en-US" dirty="0" smtClean="0"/>
              <a:t>Only TENDL has complete covariance data for all channels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Fusion decay heat V&amp;V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C89C2-9590-0041-9DF4-50D44A9641CC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6" name="Picture 5" descr="compar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122" y="1665720"/>
            <a:ext cx="4803943" cy="336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91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86468"/>
            <a:ext cx="3976688" cy="5362662"/>
          </a:xfrm>
        </p:spPr>
        <p:txBody>
          <a:bodyPr/>
          <a:lstStyle/>
          <a:p>
            <a:r>
              <a:rPr lang="en-US" dirty="0" smtClean="0"/>
              <a:t>FNS 7 hour irradiation of Ta</a:t>
            </a:r>
            <a:r>
              <a:rPr lang="en-US" dirty="0"/>
              <a:t> </a:t>
            </a:r>
            <a:r>
              <a:rPr lang="en-US" dirty="0" smtClean="0"/>
              <a:t>(also performed at FNG with similar results)</a:t>
            </a:r>
          </a:p>
          <a:p>
            <a:endParaRPr lang="en-US" dirty="0"/>
          </a:p>
          <a:p>
            <a:r>
              <a:rPr lang="en-US" dirty="0" smtClean="0"/>
              <a:t>Significant under-prediction at 1 week – 1 year, highly likely to be under-predicted at further cooling</a:t>
            </a:r>
          </a:p>
          <a:p>
            <a:endParaRPr lang="en-US" dirty="0"/>
          </a:p>
          <a:p>
            <a:r>
              <a:rPr lang="en-US" baseline="30000" dirty="0" smtClean="0"/>
              <a:t>182</a:t>
            </a:r>
            <a:r>
              <a:rPr lang="en-US" dirty="0" smtClean="0"/>
              <a:t>Ta</a:t>
            </a:r>
            <a:r>
              <a:rPr lang="en-US" baseline="30000" dirty="0" smtClean="0"/>
              <a:t> </a:t>
            </a:r>
            <a:r>
              <a:rPr lang="en-US" dirty="0" smtClean="0"/>
              <a:t>strongly dominant and only production path is:                      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b="1" dirty="0" smtClean="0"/>
              <a:t> </a:t>
            </a:r>
            <a:r>
              <a:rPr lang="en-US" b="1" baseline="30000" dirty="0" smtClean="0"/>
              <a:t>181</a:t>
            </a:r>
            <a:r>
              <a:rPr lang="en-US" b="1" dirty="0" smtClean="0"/>
              <a:t>Ta(</a:t>
            </a:r>
            <a:r>
              <a:rPr lang="en-US" b="1" dirty="0" err="1" smtClean="0"/>
              <a:t>n,γ</a:t>
            </a:r>
            <a:r>
              <a:rPr lang="en-US" b="1" dirty="0" smtClean="0"/>
              <a:t>)</a:t>
            </a:r>
            <a:r>
              <a:rPr lang="en-US" b="1" baseline="30000" dirty="0" smtClean="0"/>
              <a:t>182</a:t>
            </a:r>
            <a:r>
              <a:rPr lang="en-US" b="1" dirty="0" smtClean="0"/>
              <a:t>Ta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 smtClean="0"/>
              <a:t>ENDF/B-VII.1 is better, but…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interesting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C89C2-9590-0041-9DF4-50D44A9641CC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5" name="Picture 4" descr="compare_T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88" y="786468"/>
            <a:ext cx="4572000" cy="3200400"/>
          </a:xfrm>
          <a:prstGeom prst="rect">
            <a:avLst/>
          </a:prstGeom>
        </p:spPr>
      </p:pic>
      <p:pic>
        <p:nvPicPr>
          <p:cNvPr id="6" name="Picture 5" descr="compare_Ta_zoom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224" y="3986868"/>
            <a:ext cx="3491565" cy="244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4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12080"/>
            <a:ext cx="4129944" cy="5362662"/>
          </a:xfrm>
        </p:spPr>
        <p:txBody>
          <a:bodyPr/>
          <a:lstStyle/>
          <a:p>
            <a:r>
              <a:rPr lang="en-US" dirty="0" smtClean="0"/>
              <a:t>Tantalum capture is an example where we have 3 unique evaluations:</a:t>
            </a:r>
          </a:p>
          <a:p>
            <a:pPr lvl="1"/>
            <a:r>
              <a:rPr lang="en-US" dirty="0" smtClean="0"/>
              <a:t>IRDFF (which is JENDL/D-99) </a:t>
            </a:r>
          </a:p>
          <a:p>
            <a:pPr lvl="1"/>
            <a:r>
              <a:rPr lang="en-US" dirty="0" smtClean="0"/>
              <a:t>ENDF/B-VII.1 (which is a TALYS-1.0 calculation)</a:t>
            </a:r>
          </a:p>
          <a:p>
            <a:pPr lvl="1"/>
            <a:r>
              <a:rPr lang="en-US" dirty="0" smtClean="0"/>
              <a:t>TALYS-1.7 (the best of the lot)</a:t>
            </a:r>
          </a:p>
          <a:p>
            <a:pPr lvl="1"/>
            <a:endParaRPr lang="en-US" dirty="0" smtClean="0"/>
          </a:p>
          <a:p>
            <a:r>
              <a:rPr lang="en-US" dirty="0"/>
              <a:t>TENDL-2014 copies IRDFF here, under-predicting</a:t>
            </a:r>
          </a:p>
          <a:p>
            <a:endParaRPr lang="en-US" dirty="0"/>
          </a:p>
          <a:p>
            <a:r>
              <a:rPr lang="en-US" dirty="0" smtClean="0"/>
              <a:t>IAEA NDS taking on-board findings to update/correct IRDFF (most likely with TALYS calculations)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Tantalum capture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C89C2-9590-0041-9DF4-50D44A9641CC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5" name="Picture 4" descr="ta181ng_al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965" y="3492711"/>
            <a:ext cx="4234924" cy="2964447"/>
          </a:xfrm>
          <a:prstGeom prst="rect">
            <a:avLst/>
          </a:prstGeom>
        </p:spPr>
      </p:pic>
      <p:pic>
        <p:nvPicPr>
          <p:cNvPr id="6" name="Picture 5" descr="ta181ng_1lc_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964" y="528704"/>
            <a:ext cx="4388180" cy="307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38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02908"/>
            <a:ext cx="8229600" cy="5362662"/>
          </a:xfrm>
        </p:spPr>
        <p:txBody>
          <a:bodyPr/>
          <a:lstStyle/>
          <a:p>
            <a:r>
              <a:rPr lang="en-US" dirty="0" smtClean="0"/>
              <a:t>FISPACT-II performs full covariance collapse with whatever is available (e.g. MF=33), but outside TENDL it is typically poor</a:t>
            </a:r>
          </a:p>
          <a:p>
            <a:endParaRPr lang="en-US" dirty="0"/>
          </a:p>
          <a:p>
            <a:r>
              <a:rPr lang="en-US" dirty="0" smtClean="0"/>
              <a:t>TENDL produces UQ through ‘total Monte-Carlo’ (TMC) which is a sampling of physical parameters within models</a:t>
            </a:r>
          </a:p>
          <a:p>
            <a:pPr lvl="1"/>
            <a:r>
              <a:rPr lang="en-US" dirty="0" smtClean="0"/>
              <a:t>Sampling gives varied data files</a:t>
            </a:r>
          </a:p>
          <a:p>
            <a:pPr lvl="1"/>
            <a:r>
              <a:rPr lang="en-US" dirty="0" smtClean="0"/>
              <a:t>Statistical analysis of files gives UQ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quantification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C89C2-9590-0041-9DF4-50D44A9641CC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5" name="Picture 4" descr="TMC_U235_samples_ex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353" y="2864088"/>
            <a:ext cx="5095536" cy="3566875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3311905"/>
            <a:ext cx="3394664" cy="5362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Alternative is to sample parameters directly for simulation, through ‘dummy files’ for example</a:t>
            </a:r>
          </a:p>
          <a:p>
            <a:endParaRPr lang="en-US" dirty="0"/>
          </a:p>
          <a:p>
            <a:r>
              <a:rPr lang="en-US" dirty="0" smtClean="0"/>
              <a:t>Right: example with sampling of GEF parameters for </a:t>
            </a:r>
            <a:r>
              <a:rPr lang="en-US" dirty="0" err="1" smtClean="0"/>
              <a:t>nFY</a:t>
            </a:r>
            <a:r>
              <a:rPr lang="en-US" dirty="0" smtClean="0"/>
              <a:t> UQP in decay heat simulation</a:t>
            </a:r>
          </a:p>
        </p:txBody>
      </p:sp>
    </p:spTree>
    <p:extLst>
      <p:ext uri="{BB962C8B-B14F-4D97-AF65-F5344CB8AC3E}">
        <p14:creationId xmlns:p14="http://schemas.microsoft.com/office/powerpoint/2010/main" val="1773101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78656"/>
            <a:ext cx="8229600" cy="2405437"/>
          </a:xfrm>
        </p:spPr>
        <p:txBody>
          <a:bodyPr/>
          <a:lstStyle/>
          <a:p>
            <a:r>
              <a:rPr lang="en-US" dirty="0" smtClean="0"/>
              <a:t>TMC opens up many robust UQP opportunities no available with legacy, incomplete, static approaches</a:t>
            </a:r>
          </a:p>
          <a:p>
            <a:pPr lvl="1"/>
            <a:r>
              <a:rPr lang="en-US" dirty="0" smtClean="0"/>
              <a:t>Sample over multiple parameter sets to fully consider correlations</a:t>
            </a:r>
          </a:p>
          <a:p>
            <a:pPr lvl="1"/>
            <a:r>
              <a:rPr lang="en-US" dirty="0" smtClean="0"/>
              <a:t>Tackle otherwise intractable questions, e.g. DDX emitted spectra</a:t>
            </a:r>
          </a:p>
          <a:p>
            <a:pPr lvl="1"/>
            <a:r>
              <a:rPr lang="en-US" dirty="0" smtClean="0"/>
              <a:t>Completeness is a minimum expectation for UQP – just doing a couple preferred nuclides is insufficient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Monte-Carlo UQP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C89C2-9590-0041-9DF4-50D44A9641CC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6" name="Picture 5" descr="U235correl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377" y="2831968"/>
            <a:ext cx="5283488" cy="3598995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3225338"/>
            <a:ext cx="3739253" cy="3041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Bayesian analysis with TMC offers more options – technological UQP for application specific data</a:t>
            </a:r>
          </a:p>
          <a:p>
            <a:endParaRPr lang="en-US" dirty="0"/>
          </a:p>
          <a:p>
            <a:r>
              <a:rPr lang="en-US" dirty="0" smtClean="0"/>
              <a:t> Right: time-correlation matrix for DH uncertainty due to </a:t>
            </a:r>
            <a:r>
              <a:rPr lang="en-US" dirty="0" err="1" smtClean="0"/>
              <a:t>nFY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032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1" y="5347693"/>
            <a:ext cx="7923320" cy="944203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86468"/>
            <a:ext cx="8229600" cy="5380092"/>
          </a:xfrm>
        </p:spPr>
        <p:txBody>
          <a:bodyPr>
            <a:normAutofit/>
          </a:bodyPr>
          <a:lstStyle/>
          <a:p>
            <a:r>
              <a:rPr lang="en-US" dirty="0" smtClean="0"/>
              <a:t>Several V&amp;V reports out recently, CCFE-R(15)25-28, UKAEA-R(15)29-33, covering:</a:t>
            </a:r>
          </a:p>
          <a:p>
            <a:endParaRPr lang="en-US" dirty="0" smtClean="0"/>
          </a:p>
          <a:p>
            <a:pPr lvl="1">
              <a:buFont typeface="Wingdings" charset="2"/>
              <a:buChar char="ü"/>
            </a:pPr>
            <a:r>
              <a:rPr lang="en-US" dirty="0" smtClean="0"/>
              <a:t>Fission decay heat and inventory simulations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Fusion decay heat simulations</a:t>
            </a:r>
          </a:p>
          <a:p>
            <a:pPr lvl="1">
              <a:buFont typeface="Wingdings" charset="2"/>
              <a:buChar char="ü"/>
            </a:pPr>
            <a:r>
              <a:rPr lang="en-US" dirty="0" err="1" smtClean="0"/>
              <a:t>Integro</a:t>
            </a:r>
            <a:r>
              <a:rPr lang="en-US" dirty="0" smtClean="0"/>
              <a:t>-differential over accelerator-driven neutron sources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Astrophysical MACS with TENDL-2014, ENDF/B-VII.1, JENDL-4.0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UKAEA thermal/RI compilation, systematic and statistical validation of TENDL-2014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Material handbooks with PKA spectra for fusion, LWR, FBR, HFR reactor designs</a:t>
            </a:r>
          </a:p>
          <a:p>
            <a:pPr lvl="1">
              <a:buFont typeface="Wingdings" charset="2"/>
              <a:buChar char="ü"/>
            </a:pPr>
            <a:endParaRPr lang="en-US" dirty="0"/>
          </a:p>
          <a:p>
            <a:r>
              <a:rPr lang="en-US" dirty="0" smtClean="0"/>
              <a:t>Available through website: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sz="3500" b="1" dirty="0" smtClean="0">
                <a:solidFill>
                  <a:srgbClr val="E57C23"/>
                </a:solidFill>
              </a:rPr>
              <a:t>http</a:t>
            </a:r>
            <a:r>
              <a:rPr lang="en-US" sz="3500" b="1" dirty="0">
                <a:solidFill>
                  <a:srgbClr val="E57C23"/>
                </a:solidFill>
              </a:rPr>
              <a:t>://</a:t>
            </a:r>
            <a:r>
              <a:rPr lang="en-US" sz="3500" b="1" dirty="0" err="1">
                <a:solidFill>
                  <a:srgbClr val="E57C23"/>
                </a:solidFill>
              </a:rPr>
              <a:t>www.ccfe.ac.uk</a:t>
            </a:r>
            <a:r>
              <a:rPr lang="en-US" sz="3500" b="1" dirty="0">
                <a:solidFill>
                  <a:srgbClr val="E57C23"/>
                </a:solidFill>
              </a:rPr>
              <a:t>/</a:t>
            </a:r>
            <a:r>
              <a:rPr lang="en-US" sz="3500" b="1" dirty="0" err="1" smtClean="0">
                <a:solidFill>
                  <a:srgbClr val="E57C23"/>
                </a:solidFill>
              </a:rPr>
              <a:t>fispact.aspx</a:t>
            </a:r>
            <a:r>
              <a:rPr lang="en-US" sz="3500" b="1" dirty="0" smtClean="0">
                <a:solidFill>
                  <a:srgbClr val="E57C23"/>
                </a:solidFill>
              </a:rPr>
              <a:t> </a:t>
            </a:r>
          </a:p>
          <a:p>
            <a:pPr lvl="1">
              <a:buFont typeface="Wingdings" charset="2"/>
              <a:buChar char="ü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FISPACT-II V&amp;V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C89C2-9590-0041-9DF4-50D44A9641CC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059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94824"/>
            <a:ext cx="8229600" cy="5362662"/>
          </a:xfrm>
        </p:spPr>
        <p:txBody>
          <a:bodyPr/>
          <a:lstStyle/>
          <a:p>
            <a:r>
              <a:rPr lang="en-US" dirty="0" smtClean="0"/>
              <a:t>Free licensing for UK universities, ‘special partners’, research licenses for many others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Will be distributed through OECD NEA Data Bank with free non-commercial licenses for all member states</a:t>
            </a:r>
          </a:p>
          <a:p>
            <a:endParaRPr lang="en-US" dirty="0" smtClean="0"/>
          </a:p>
          <a:p>
            <a:r>
              <a:rPr lang="en-US" dirty="0" smtClean="0"/>
              <a:t>Integration of FISPACT-II within larger nuclear simulation systems</a:t>
            </a:r>
          </a:p>
          <a:p>
            <a:pPr lvl="1"/>
            <a:r>
              <a:rPr lang="en-US" dirty="0" smtClean="0"/>
              <a:t>Desire to perform full assembly, inventory benchmarking in collaboration with industry standard diffusion/transport codes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Develop new features based on needs of users</a:t>
            </a:r>
          </a:p>
          <a:p>
            <a:endParaRPr lang="en-US" dirty="0" smtClean="0"/>
          </a:p>
          <a:p>
            <a:r>
              <a:rPr lang="en-US" dirty="0" smtClean="0"/>
              <a:t>Fully employ TMC, BMC UQP for next-generation simulations, fuel stewardship analysis, satisfy various regulators…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C89C2-9590-0041-9DF4-50D44A9641CC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094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1"/>
          <p:cNvSpPr>
            <a:spLocks noGrp="1"/>
          </p:cNvSpPr>
          <p:nvPr>
            <p:ph idx="1"/>
          </p:nvPr>
        </p:nvSpPr>
        <p:spPr bwMode="auto">
          <a:xfrm>
            <a:off x="457200" y="1166828"/>
            <a:ext cx="8229600" cy="50815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" charset="0"/>
              </a:rPr>
              <a:t>Summary of new FISPACT-II code features, data libraries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" charset="0"/>
              </a:rPr>
              <a:t>Comments on fission decay heat measurements &amp; simulations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" charset="0"/>
              </a:rPr>
              <a:t>Results from FISPACT-II V&amp;V on fission pulse decay heat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" charset="0"/>
              </a:rPr>
              <a:t>Fusion decay heat experiments and validation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" charset="0"/>
              </a:rPr>
              <a:t>Uncertainty quantification and propagation by coupling technological nuclear data generation (TENDL and GEFY) with FISPACT-II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" charset="0"/>
              </a:rPr>
              <a:t>Proposed areas for collaboration</a:t>
            </a:r>
            <a:endParaRPr lang="en-US" dirty="0">
              <a:latin typeface="Arial" charset="0"/>
            </a:endParaRPr>
          </a:p>
        </p:txBody>
      </p:sp>
      <p:sp>
        <p:nvSpPr>
          <p:cNvPr id="4099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BE7ADA93-9804-564B-BEA3-613F233C662C}" type="slidenum">
              <a:rPr lang="en-GB" sz="1200">
                <a:solidFill>
                  <a:srgbClr val="898989"/>
                </a:solidFill>
                <a:latin typeface="Arial" charset="0"/>
              </a:rPr>
              <a:pPr eaLnBrk="1" hangingPunct="1"/>
              <a:t>2</a:t>
            </a:fld>
            <a:endParaRPr lang="en-GB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4100" name="Title 3"/>
          <p:cNvSpPr>
            <a:spLocks noGrp="1"/>
          </p:cNvSpPr>
          <p:nvPr>
            <p:ph type="title"/>
          </p:nvPr>
        </p:nvSpPr>
        <p:spPr>
          <a:xfrm>
            <a:off x="3624263" y="-12700"/>
            <a:ext cx="5519737" cy="592138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Overview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"/>
          <p:cNvSpPr>
            <a:spLocks noGrp="1"/>
          </p:cNvSpPr>
          <p:nvPr>
            <p:ph idx="1"/>
          </p:nvPr>
        </p:nvSpPr>
        <p:spPr bwMode="auto">
          <a:xfrm>
            <a:off x="457200" y="785813"/>
            <a:ext cx="8229600" cy="5362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charset="0"/>
              </a:rPr>
              <a:t>FISPACT-II has been developed by UKAEA to provide nuclear observables, using the most advanced nuclear reaction physics, for a wide variety of applications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Some features:</a:t>
            </a:r>
          </a:p>
          <a:p>
            <a:pPr lvl="1">
              <a:buFont typeface="Wingdings" charset="2"/>
              <a:buChar char="ü"/>
            </a:pPr>
            <a:r>
              <a:rPr lang="en-US" dirty="0" smtClean="0">
                <a:latin typeface="Arial" charset="0"/>
              </a:rPr>
              <a:t>Fine </a:t>
            </a:r>
            <a:r>
              <a:rPr lang="en-US" dirty="0">
                <a:latin typeface="Arial" charset="0"/>
              </a:rPr>
              <a:t>grid data for </a:t>
            </a:r>
            <a:r>
              <a:rPr lang="en-US" dirty="0" smtClean="0">
                <a:latin typeface="Arial" charset="0"/>
              </a:rPr>
              <a:t>5 incident particles, </a:t>
            </a:r>
            <a:r>
              <a:rPr lang="en-US" dirty="0" err="1" smtClean="0">
                <a:latin typeface="Arial" charset="0"/>
              </a:rPr>
              <a:t>nFY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sFY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oFY</a:t>
            </a:r>
            <a:r>
              <a:rPr lang="en-US" dirty="0" smtClean="0">
                <a:latin typeface="Arial" charset="0"/>
              </a:rPr>
              <a:t>, any major DD…</a:t>
            </a:r>
          </a:p>
          <a:p>
            <a:pPr lvl="1">
              <a:buFont typeface="Wingdings" charset="2"/>
              <a:buChar char="ü"/>
            </a:pPr>
            <a:r>
              <a:rPr lang="en-US" dirty="0">
                <a:latin typeface="Arial" charset="0"/>
              </a:rPr>
              <a:t>All ENDF-6 data including </a:t>
            </a:r>
            <a:r>
              <a:rPr lang="en-US" i="1" dirty="0">
                <a:latin typeface="Arial" charset="0"/>
              </a:rPr>
              <a:t>full processing </a:t>
            </a:r>
            <a:r>
              <a:rPr lang="en-US" dirty="0">
                <a:latin typeface="Arial" charset="0"/>
              </a:rPr>
              <a:t>of TENDL-</a:t>
            </a:r>
            <a:r>
              <a:rPr lang="en-US" dirty="0" smtClean="0">
                <a:latin typeface="Arial" charset="0"/>
              </a:rPr>
              <a:t>2014</a:t>
            </a:r>
            <a:endParaRPr lang="en-US" dirty="0">
              <a:latin typeface="Arial" charset="0"/>
            </a:endParaRPr>
          </a:p>
          <a:p>
            <a:pPr lvl="1">
              <a:buFont typeface="Wingdings" charset="2"/>
              <a:buChar char="ü"/>
            </a:pPr>
            <a:r>
              <a:rPr lang="en-US" dirty="0" smtClean="0">
                <a:latin typeface="Arial" charset="0"/>
              </a:rPr>
              <a:t>Full variance-covariance treatment</a:t>
            </a:r>
          </a:p>
          <a:p>
            <a:pPr lvl="1">
              <a:buFont typeface="Wingdings" charset="2"/>
              <a:buChar char="ü"/>
            </a:pPr>
            <a:r>
              <a:rPr lang="en-US" dirty="0" smtClean="0">
                <a:latin typeface="Arial" charset="0"/>
              </a:rPr>
              <a:t>Modern LSODES-2003 solver</a:t>
            </a:r>
          </a:p>
          <a:p>
            <a:pPr lvl="1">
              <a:buFont typeface="Wingdings" charset="2"/>
              <a:buChar char="ü"/>
            </a:pPr>
            <a:r>
              <a:rPr lang="en-US" dirty="0" smtClean="0">
                <a:latin typeface="Arial" charset="0"/>
              </a:rPr>
              <a:t>Resolved and unresolved self-shielding through PTs</a:t>
            </a:r>
          </a:p>
          <a:p>
            <a:pPr lvl="1">
              <a:buFont typeface="Wingdings" charset="2"/>
              <a:buChar char="ü"/>
            </a:pPr>
            <a:r>
              <a:rPr lang="en-US" dirty="0" smtClean="0">
                <a:latin typeface="Arial" charset="0"/>
              </a:rPr>
              <a:t>DPA, </a:t>
            </a:r>
            <a:r>
              <a:rPr lang="en-US" dirty="0" err="1" smtClean="0">
                <a:latin typeface="Arial" charset="0"/>
              </a:rPr>
              <a:t>kerma</a:t>
            </a:r>
            <a:r>
              <a:rPr lang="en-US" dirty="0" smtClean="0">
                <a:latin typeface="Arial" charset="0"/>
              </a:rPr>
              <a:t>, PKA, gas production, yields up to </a:t>
            </a:r>
            <a:r>
              <a:rPr lang="en-US" dirty="0" err="1" smtClean="0">
                <a:latin typeface="Arial" charset="0"/>
              </a:rPr>
              <a:t>GeV</a:t>
            </a:r>
            <a:endParaRPr lang="en-US" dirty="0" smtClean="0">
              <a:latin typeface="Arial" charset="0"/>
            </a:endParaRPr>
          </a:p>
          <a:p>
            <a:pPr lvl="1">
              <a:buFont typeface="Wingdings" charset="2"/>
              <a:buChar char="ü"/>
            </a:pPr>
            <a:r>
              <a:rPr lang="en-US" dirty="0" smtClean="0">
                <a:latin typeface="Arial" charset="0"/>
              </a:rPr>
              <a:t>Monte-</a:t>
            </a:r>
            <a:r>
              <a:rPr lang="en-US" dirty="0" err="1" smtClean="0">
                <a:latin typeface="Arial" charset="0"/>
              </a:rPr>
              <a:t>carlo</a:t>
            </a:r>
            <a:r>
              <a:rPr lang="en-US" dirty="0" smtClean="0">
                <a:latin typeface="Arial" charset="0"/>
              </a:rPr>
              <a:t> sensitivity analysis</a:t>
            </a:r>
          </a:p>
          <a:p>
            <a:pPr lvl="1">
              <a:buFont typeface="Wingdings" charset="2"/>
              <a:buChar char="ü"/>
            </a:pPr>
            <a:r>
              <a:rPr lang="en-US" dirty="0" smtClean="0">
                <a:latin typeface="Arial" charset="0"/>
              </a:rPr>
              <a:t>Multi-irradiation/cooling step pathway analysis</a:t>
            </a:r>
          </a:p>
          <a:p>
            <a:pPr lvl="1">
              <a:buFont typeface="Wingdings" charset="2"/>
              <a:buChar char="ü"/>
            </a:pPr>
            <a:r>
              <a:rPr lang="en-US" dirty="0" smtClean="0">
                <a:latin typeface="Arial" charset="0"/>
              </a:rPr>
              <a:t>Thin/thick target yields</a:t>
            </a:r>
          </a:p>
          <a:p>
            <a:pPr lvl="1">
              <a:buFont typeface="Wingdings" charset="2"/>
              <a:buChar char="ü"/>
            </a:pPr>
            <a:r>
              <a:rPr lang="en-US" dirty="0" smtClean="0">
                <a:latin typeface="Arial" charset="0"/>
              </a:rPr>
              <a:t>Temperatures from 0K to 1200K, and above to </a:t>
            </a:r>
            <a:r>
              <a:rPr lang="en-US" dirty="0" err="1" smtClean="0">
                <a:latin typeface="Arial" charset="0"/>
              </a:rPr>
              <a:t>kT</a:t>
            </a:r>
            <a:r>
              <a:rPr lang="en-US" dirty="0" smtClean="0">
                <a:latin typeface="Arial" charset="0"/>
              </a:rPr>
              <a:t>=5, 30, 100 </a:t>
            </a:r>
            <a:r>
              <a:rPr lang="en-US" dirty="0" err="1" smtClean="0">
                <a:latin typeface="Arial" charset="0"/>
              </a:rPr>
              <a:t>keV</a:t>
            </a:r>
            <a:endParaRPr lang="en-US" dirty="0" smtClean="0">
              <a:latin typeface="Arial" charset="0"/>
            </a:endParaRPr>
          </a:p>
          <a:p>
            <a:pPr lvl="1">
              <a:buFont typeface="Wingdings" charset="2"/>
              <a:buChar char="ü"/>
            </a:pPr>
            <a:endParaRPr lang="en-US" dirty="0" smtClean="0">
              <a:latin typeface="Arial" charset="0"/>
            </a:endParaRPr>
          </a:p>
        </p:txBody>
      </p:sp>
      <p:sp>
        <p:nvSpPr>
          <p:cNvPr id="5123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271AB33-6B4F-A34E-876C-33CFB9295452}" type="slidenum">
              <a:rPr lang="en-GB" sz="1200">
                <a:solidFill>
                  <a:srgbClr val="898989"/>
                </a:solidFill>
                <a:latin typeface="Arial" charset="0"/>
              </a:rPr>
              <a:pPr eaLnBrk="1" hangingPunct="1"/>
              <a:t>3</a:t>
            </a:fld>
            <a:endParaRPr lang="en-GB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5124" name="Title 3"/>
          <p:cNvSpPr>
            <a:spLocks noGrp="1"/>
          </p:cNvSpPr>
          <p:nvPr>
            <p:ph type="title"/>
          </p:nvPr>
        </p:nvSpPr>
        <p:spPr>
          <a:xfrm>
            <a:off x="3624263" y="-12700"/>
            <a:ext cx="5519737" cy="592138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Snapshot of FISPACT-II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 bwMode="auto">
          <a:xfrm>
            <a:off x="457200" y="684209"/>
            <a:ext cx="8229600" cy="5645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Continuous development from 2011-present. Release follows 2-20-10 release of June 2014. New release contains more features:</a:t>
            </a:r>
          </a:p>
          <a:p>
            <a:endParaRPr lang="en-US" dirty="0">
              <a:latin typeface="Arial" charset="0"/>
            </a:endParaRPr>
          </a:p>
          <a:p>
            <a:pPr lvl="1">
              <a:buFont typeface="Wingdings" charset="2"/>
              <a:buChar char="ü"/>
            </a:pPr>
            <a:r>
              <a:rPr lang="en-US" dirty="0" smtClean="0">
                <a:latin typeface="Arial" charset="0"/>
              </a:rPr>
              <a:t>POWER density </a:t>
            </a:r>
            <a:r>
              <a:rPr lang="en-US" dirty="0" err="1" smtClean="0">
                <a:latin typeface="Arial" charset="0"/>
              </a:rPr>
              <a:t>normalisation</a:t>
            </a:r>
            <a:r>
              <a:rPr lang="en-US" dirty="0" smtClean="0">
                <a:latin typeface="Arial" charset="0"/>
              </a:rPr>
              <a:t> to complete </a:t>
            </a:r>
            <a:r>
              <a:rPr lang="en-US" dirty="0" err="1" smtClean="0">
                <a:latin typeface="Arial" charset="0"/>
              </a:rPr>
              <a:t>kerma</a:t>
            </a:r>
            <a:r>
              <a:rPr lang="en-US" dirty="0" smtClean="0">
                <a:latin typeface="Arial" charset="0"/>
              </a:rPr>
              <a:t> for all reactions (allows </a:t>
            </a:r>
            <a:r>
              <a:rPr lang="en-US" dirty="0" err="1" smtClean="0">
                <a:latin typeface="Arial" charset="0"/>
              </a:rPr>
              <a:t>normalisation</a:t>
            </a:r>
            <a:r>
              <a:rPr lang="en-US" dirty="0" smtClean="0">
                <a:latin typeface="Arial" charset="0"/>
              </a:rPr>
              <a:t> for reactor simulations)</a:t>
            </a:r>
          </a:p>
          <a:p>
            <a:pPr lvl="1">
              <a:buFont typeface="Wingdings" charset="2"/>
              <a:buChar char="ü"/>
            </a:pPr>
            <a:r>
              <a:rPr lang="en-US" dirty="0" smtClean="0">
                <a:latin typeface="Arial" charset="0"/>
              </a:rPr>
              <a:t>Energy-dependent fission yield collapse (more than 40 incident energies) using GEFY n- g- p- d- a- FY</a:t>
            </a:r>
          </a:p>
          <a:p>
            <a:pPr lvl="1">
              <a:buFont typeface="Wingdings" charset="2"/>
              <a:buChar char="ü"/>
            </a:pPr>
            <a:r>
              <a:rPr lang="en-US" dirty="0" smtClean="0">
                <a:latin typeface="Arial" charset="0"/>
              </a:rPr>
              <a:t>Multiple-particle, simultaneous irradiations</a:t>
            </a:r>
          </a:p>
          <a:p>
            <a:pPr lvl="1">
              <a:buFont typeface="Wingdings" charset="2"/>
              <a:buChar char="ü"/>
            </a:pPr>
            <a:r>
              <a:rPr lang="en-US" dirty="0" smtClean="0">
                <a:latin typeface="Arial" charset="0"/>
              </a:rPr>
              <a:t>Emitted spectra for primary knock-on atoms (PKAs) for all reaction products</a:t>
            </a:r>
          </a:p>
          <a:p>
            <a:pPr lvl="1">
              <a:buFont typeface="Wingdings" charset="2"/>
              <a:buChar char="ü"/>
            </a:pPr>
            <a:r>
              <a:rPr lang="en-US" dirty="0" smtClean="0">
                <a:latin typeface="Arial" charset="0"/>
              </a:rPr>
              <a:t>Temperature-dependent plasma reaction rate calculations (fusion, stellar </a:t>
            </a:r>
            <a:r>
              <a:rPr lang="en-US" dirty="0" err="1" smtClean="0">
                <a:latin typeface="Arial" charset="0"/>
              </a:rPr>
              <a:t>nucleosynthesis</a:t>
            </a:r>
            <a:r>
              <a:rPr lang="en-US" dirty="0" smtClean="0">
                <a:latin typeface="Arial" charset="0"/>
              </a:rPr>
              <a:t>, etc.)</a:t>
            </a:r>
          </a:p>
          <a:p>
            <a:pPr lvl="1">
              <a:buFont typeface="Wingdings" charset="2"/>
              <a:buChar char="ü"/>
            </a:pPr>
            <a:r>
              <a:rPr lang="en-US" dirty="0" smtClean="0">
                <a:latin typeface="Arial" charset="0"/>
              </a:rPr>
              <a:t>Improved pathway routines, tolerances, covariance processing, </a:t>
            </a:r>
            <a:r>
              <a:rPr lang="en-US" dirty="0" err="1" smtClean="0">
                <a:latin typeface="Arial" charset="0"/>
              </a:rPr>
              <a:t>visualisation</a:t>
            </a:r>
            <a:r>
              <a:rPr lang="en-US" dirty="0" smtClean="0">
                <a:latin typeface="Arial" charset="0"/>
              </a:rPr>
              <a:t> methods, data outputs and more…</a:t>
            </a:r>
          </a:p>
          <a:p>
            <a:pPr lvl="1">
              <a:buFont typeface="Wingdings" charset="2"/>
              <a:buChar char="ü"/>
            </a:pPr>
            <a:r>
              <a:rPr lang="en-US" dirty="0" smtClean="0">
                <a:latin typeface="Arial" charset="0"/>
              </a:rPr>
              <a:t>Bug-fixes, responses to user requests, etc.</a:t>
            </a:r>
            <a:endParaRPr lang="en-US" dirty="0">
              <a:latin typeface="Arial" charset="0"/>
            </a:endParaRPr>
          </a:p>
        </p:txBody>
      </p:sp>
      <p:sp>
        <p:nvSpPr>
          <p:cNvPr id="6147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879E513E-D919-A547-A106-B4847AF5DF89}" type="slidenum">
              <a:rPr lang="en-GB" sz="1200">
                <a:solidFill>
                  <a:srgbClr val="898989"/>
                </a:solidFill>
                <a:latin typeface="Arial" charset="0"/>
              </a:rPr>
              <a:pPr eaLnBrk="1" hangingPunct="1"/>
              <a:t>4</a:t>
            </a:fld>
            <a:endParaRPr lang="en-GB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6148" name="Title 3"/>
          <p:cNvSpPr>
            <a:spLocks noGrp="1"/>
          </p:cNvSpPr>
          <p:nvPr>
            <p:ph type="title"/>
          </p:nvPr>
        </p:nvSpPr>
        <p:spPr>
          <a:xfrm>
            <a:off x="3624263" y="-12700"/>
            <a:ext cx="5519737" cy="592138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Some new features in 3-00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 bwMode="auto">
          <a:xfrm>
            <a:off x="267829" y="587093"/>
            <a:ext cx="3784171" cy="57546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While burn-up codes handle a small sub-set, many nuclides must be tracked to simulate decay heat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The integral quantity hides a great deal which can be very questionable (see later)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Many nuclides have (or had) poorly explored decay schemes. Some fixed by international effort on TAGS, fewer implemented, particularly in </a:t>
            </a:r>
            <a:r>
              <a:rPr lang="en-US" dirty="0" smtClean="0">
                <a:latin typeface="Arial" charset="0"/>
              </a:rPr>
              <a:t>JEFF-3.1.1 (3.2?) decay data</a:t>
            </a:r>
            <a:endParaRPr lang="en-US" dirty="0">
              <a:latin typeface="Arial" charset="0"/>
            </a:endParaRPr>
          </a:p>
        </p:txBody>
      </p:sp>
      <p:sp>
        <p:nvSpPr>
          <p:cNvPr id="717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85696C9D-5A53-4248-860D-A52930E79DE1}" type="slidenum">
              <a:rPr lang="en-GB" sz="1200">
                <a:solidFill>
                  <a:srgbClr val="898989"/>
                </a:solidFill>
                <a:latin typeface="Arial" charset="0"/>
              </a:rPr>
              <a:pPr eaLnBrk="1" hangingPunct="1"/>
              <a:t>5</a:t>
            </a:fld>
            <a:endParaRPr lang="en-GB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7172" name="Title 3"/>
          <p:cNvSpPr>
            <a:spLocks noGrp="1"/>
          </p:cNvSpPr>
          <p:nvPr>
            <p:ph type="title"/>
          </p:nvPr>
        </p:nvSpPr>
        <p:spPr>
          <a:xfrm>
            <a:off x="3624263" y="-12700"/>
            <a:ext cx="5519737" cy="592138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Fission pulse decay heat</a:t>
            </a:r>
            <a:endParaRPr lang="en-US" dirty="0">
              <a:latin typeface="Arial" charset="0"/>
            </a:endParaRPr>
          </a:p>
        </p:txBody>
      </p:sp>
      <p:pic>
        <p:nvPicPr>
          <p:cNvPr id="3" name="Picture 2" descr="U235-eps-converted-t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583" y="672120"/>
            <a:ext cx="4572000" cy="3200400"/>
          </a:xfrm>
          <a:prstGeom prst="rect">
            <a:avLst/>
          </a:prstGeom>
        </p:spPr>
      </p:pic>
      <p:pic>
        <p:nvPicPr>
          <p:cNvPr id="4" name="Picture 3" descr="U235TAGS-eps-converted-t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583" y="3483368"/>
            <a:ext cx="45720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 bwMode="auto">
          <a:xfrm>
            <a:off x="186268" y="430199"/>
            <a:ext cx="4038599" cy="5699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There is no ‘pulse’ experiment for decay heat, but many different finite irradiations</a:t>
            </a:r>
          </a:p>
          <a:p>
            <a:pPr lvl="1"/>
            <a:r>
              <a:rPr lang="en-US" dirty="0" smtClean="0">
                <a:latin typeface="Arial" charset="0"/>
              </a:rPr>
              <a:t>Right: ORNL ‘Dickens’ </a:t>
            </a:r>
            <a:r>
              <a:rPr lang="en-US" baseline="30000" dirty="0" smtClean="0">
                <a:latin typeface="Arial" charset="0"/>
              </a:rPr>
              <a:t>241</a:t>
            </a:r>
            <a:r>
              <a:rPr lang="en-US" dirty="0" smtClean="0">
                <a:latin typeface="Arial" charset="0"/>
              </a:rPr>
              <a:t>Pu data from 1-1000 s irradiations</a:t>
            </a:r>
          </a:p>
          <a:p>
            <a:pPr lvl="1"/>
            <a:r>
              <a:rPr lang="en-US" dirty="0" smtClean="0">
                <a:latin typeface="Arial" charset="0"/>
              </a:rPr>
              <a:t>To get to pulse, correct using C(pulse)/C(finite)</a:t>
            </a:r>
          </a:p>
          <a:p>
            <a:pPr lvl="1"/>
            <a:r>
              <a:rPr lang="en-US" dirty="0" smtClean="0">
                <a:latin typeface="Arial" charset="0"/>
              </a:rPr>
              <a:t>Stitch together for results</a:t>
            </a:r>
          </a:p>
          <a:p>
            <a:pPr lvl="1"/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There is no Tobias experiment</a:t>
            </a:r>
          </a:p>
          <a:p>
            <a:pPr lvl="1"/>
            <a:r>
              <a:rPr lang="en-US" dirty="0" smtClean="0">
                <a:latin typeface="Arial" charset="0"/>
              </a:rPr>
              <a:t>Tobias is statistical analysis of pre-1989 data (no Lowell etc.)</a:t>
            </a:r>
          </a:p>
          <a:p>
            <a:pPr lvl="1"/>
            <a:r>
              <a:rPr lang="en-US" dirty="0" smtClean="0">
                <a:latin typeface="Arial" charset="0"/>
              </a:rPr>
              <a:t>Many similar experiments had systematic faults -&gt; Tobias</a:t>
            </a:r>
          </a:p>
          <a:p>
            <a:pPr lvl="1"/>
            <a:r>
              <a:rPr lang="en-US" dirty="0" smtClean="0">
                <a:latin typeface="Arial" charset="0"/>
              </a:rPr>
              <a:t>Stitching of multiple irradiations, spectra, etc. gives ‘Frankenstein’ </a:t>
            </a:r>
          </a:p>
          <a:p>
            <a:pPr lvl="1"/>
            <a:endParaRPr lang="en-US" dirty="0">
              <a:latin typeface="Arial" charset="0"/>
            </a:endParaRPr>
          </a:p>
        </p:txBody>
      </p:sp>
      <p:sp>
        <p:nvSpPr>
          <p:cNvPr id="819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D661821F-24DE-BF44-A296-7E29D2C7B210}" type="slidenum">
              <a:rPr lang="en-GB" sz="1200">
                <a:solidFill>
                  <a:srgbClr val="898989"/>
                </a:solidFill>
                <a:latin typeface="Arial" charset="0"/>
              </a:rPr>
              <a:pPr eaLnBrk="1" hangingPunct="1"/>
              <a:t>6</a:t>
            </a:fld>
            <a:endParaRPr lang="en-GB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8196" name="Title 3"/>
          <p:cNvSpPr>
            <a:spLocks noGrp="1"/>
          </p:cNvSpPr>
          <p:nvPr>
            <p:ph type="title"/>
          </p:nvPr>
        </p:nvSpPr>
        <p:spPr>
          <a:xfrm>
            <a:off x="3624263" y="-12700"/>
            <a:ext cx="5519737" cy="592138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More warnings</a:t>
            </a:r>
            <a:endParaRPr lang="en-US" dirty="0">
              <a:latin typeface="Arial" charset="0"/>
            </a:endParaRPr>
          </a:p>
        </p:txBody>
      </p:sp>
      <p:pic>
        <p:nvPicPr>
          <p:cNvPr id="2" name="Picture 1" descr="Pu241thermal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95" y="1600225"/>
            <a:ext cx="4572000" cy="3200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86288" y="4960835"/>
            <a:ext cx="4572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aseline="30000" dirty="0" smtClean="0">
                <a:latin typeface="Arial" charset="0"/>
              </a:rPr>
              <a:t>241</a:t>
            </a:r>
            <a:r>
              <a:rPr lang="en-US" sz="1600" dirty="0" smtClean="0">
                <a:latin typeface="Arial" charset="0"/>
              </a:rPr>
              <a:t>Pu DH pulse with typical method of displaying as MeV/fission * cooling time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pulse simulations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C89C2-9590-0041-9DF4-50D44A9641CC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Picture 4" descr="gamma+tota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4" y="872996"/>
            <a:ext cx="2838450" cy="2020453"/>
          </a:xfrm>
          <a:prstGeom prst="rect">
            <a:avLst/>
          </a:prstGeom>
        </p:spPr>
      </p:pic>
      <p:pic>
        <p:nvPicPr>
          <p:cNvPr id="6" name="Picture 5" descr="gamma+tota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249" y="875174"/>
            <a:ext cx="2846916" cy="2018275"/>
          </a:xfrm>
          <a:prstGeom prst="rect">
            <a:avLst/>
          </a:prstGeom>
        </p:spPr>
      </p:pic>
      <p:pic>
        <p:nvPicPr>
          <p:cNvPr id="7" name="Picture 6" descr="gamma+total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0" y="875174"/>
            <a:ext cx="2884488" cy="2053223"/>
          </a:xfrm>
          <a:prstGeom prst="rect">
            <a:avLst/>
          </a:prstGeom>
        </p:spPr>
      </p:pic>
      <p:pic>
        <p:nvPicPr>
          <p:cNvPr id="8" name="Picture 7" descr="gamma+total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3" y="4276800"/>
            <a:ext cx="2921001" cy="2070796"/>
          </a:xfrm>
          <a:prstGeom prst="rect">
            <a:avLst/>
          </a:prstGeom>
        </p:spPr>
      </p:pic>
      <p:pic>
        <p:nvPicPr>
          <p:cNvPr id="9" name="Picture 8" descr="gamma+total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0" y="4276800"/>
            <a:ext cx="2884488" cy="2044911"/>
          </a:xfrm>
          <a:prstGeom prst="rect">
            <a:avLst/>
          </a:prstGeom>
        </p:spPr>
      </p:pic>
      <p:pic>
        <p:nvPicPr>
          <p:cNvPr id="10" name="Picture 9" descr="gamma+total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884" y="4276800"/>
            <a:ext cx="2909175" cy="2070796"/>
          </a:xfrm>
          <a:prstGeom prst="rect">
            <a:avLst/>
          </a:prstGeom>
        </p:spPr>
      </p:pic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457199" y="2911594"/>
            <a:ext cx="8449733" cy="1304805"/>
          </a:xfrm>
        </p:spPr>
        <p:txBody>
          <a:bodyPr>
            <a:normAutofit/>
          </a:bodyPr>
          <a:lstStyle/>
          <a:p>
            <a:r>
              <a:rPr lang="en-US" dirty="0" smtClean="0"/>
              <a:t>Top (left to right): thermal U5, P9, P1 total and gamma heat</a:t>
            </a:r>
          </a:p>
          <a:p>
            <a:r>
              <a:rPr lang="en-US" dirty="0" smtClean="0"/>
              <a:t>Bottom (left to right): fast U3, U8, P9 total and gamma heat</a:t>
            </a:r>
          </a:p>
          <a:p>
            <a:r>
              <a:rPr lang="en-US" dirty="0" smtClean="0"/>
              <a:t>Note Pandemonium still in JEFF-3.1.1 and UKAEA DD-12 for gamma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987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Non-pulse simulations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C89C2-9590-0041-9DF4-50D44A9641CC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199" y="2911594"/>
            <a:ext cx="8620741" cy="1304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Top (left to right): ZEBRA long P9, HERALD P9, GODIVA-II Th232</a:t>
            </a:r>
          </a:p>
          <a:p>
            <a:r>
              <a:rPr lang="en-US" dirty="0" smtClean="0"/>
              <a:t>Bottom (left to right): LANL U5 </a:t>
            </a:r>
            <a:r>
              <a:rPr lang="en-US" dirty="0" err="1" smtClean="0"/>
              <a:t>LHBoC</a:t>
            </a:r>
            <a:r>
              <a:rPr lang="en-US" dirty="0" smtClean="0"/>
              <a:t>, </a:t>
            </a:r>
            <a:r>
              <a:rPr lang="en-US" dirty="0" err="1" smtClean="0"/>
              <a:t>Studsvik</a:t>
            </a:r>
            <a:r>
              <a:rPr lang="en-US" dirty="0" smtClean="0"/>
              <a:t> U5 beta, CEA U5 </a:t>
            </a:r>
            <a:r>
              <a:rPr lang="en-US" dirty="0" err="1" smtClean="0"/>
              <a:t>calor</a:t>
            </a:r>
            <a:endParaRPr lang="en-US" dirty="0" smtClean="0"/>
          </a:p>
          <a:p>
            <a:r>
              <a:rPr lang="en-US" dirty="0" smtClean="0"/>
              <a:t>As with pulse, these are a small subset of those in CCFE-R(15)28</a:t>
            </a:r>
            <a:endParaRPr lang="en-US" dirty="0"/>
          </a:p>
        </p:txBody>
      </p:sp>
      <p:pic>
        <p:nvPicPr>
          <p:cNvPr id="8" name="Picture 7" descr="Murphy_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45" y="643824"/>
            <a:ext cx="3135518" cy="2166678"/>
          </a:xfrm>
          <a:prstGeom prst="rect">
            <a:avLst/>
          </a:prstGeom>
        </p:spPr>
      </p:pic>
      <p:pic>
        <p:nvPicPr>
          <p:cNvPr id="9" name="Picture 8" descr="McNai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165" y="643824"/>
            <a:ext cx="3056249" cy="2166678"/>
          </a:xfrm>
          <a:prstGeom prst="rect">
            <a:avLst/>
          </a:prstGeom>
        </p:spPr>
      </p:pic>
      <p:pic>
        <p:nvPicPr>
          <p:cNvPr id="11" name="Picture 10" descr="Fisher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197" y="643824"/>
            <a:ext cx="3109095" cy="2166678"/>
          </a:xfrm>
          <a:prstGeom prst="rect">
            <a:avLst/>
          </a:prstGeom>
        </p:spPr>
      </p:pic>
      <p:pic>
        <p:nvPicPr>
          <p:cNvPr id="12" name="Picture 11" descr="JohanssonBeta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991" y="4285617"/>
            <a:ext cx="3026158" cy="2145345"/>
          </a:xfrm>
          <a:prstGeom prst="rect">
            <a:avLst/>
          </a:prstGeom>
        </p:spPr>
      </p:pic>
      <p:pic>
        <p:nvPicPr>
          <p:cNvPr id="15" name="Picture 14" descr="Yarnell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1" y="4285618"/>
            <a:ext cx="3026157" cy="2145345"/>
          </a:xfrm>
          <a:prstGeom prst="rect">
            <a:avLst/>
          </a:prstGeom>
        </p:spPr>
      </p:pic>
      <p:pic>
        <p:nvPicPr>
          <p:cNvPr id="16" name="Picture 15" descr="Lott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49" y="4285618"/>
            <a:ext cx="3028791" cy="212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92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50400"/>
            <a:ext cx="4097867" cy="5622090"/>
          </a:xfrm>
        </p:spPr>
        <p:txBody>
          <a:bodyPr/>
          <a:lstStyle/>
          <a:p>
            <a:r>
              <a:rPr lang="en-US" dirty="0" smtClean="0"/>
              <a:t>Fix the </a:t>
            </a:r>
            <a:r>
              <a:rPr lang="en-US" dirty="0" err="1" smtClean="0"/>
              <a:t>nFY</a:t>
            </a:r>
            <a:r>
              <a:rPr lang="en-US" dirty="0" smtClean="0"/>
              <a:t> (all JEFF-3.1.1 for example) and vary the decay data to probe for differences</a:t>
            </a:r>
          </a:p>
          <a:p>
            <a:endParaRPr lang="en-US" dirty="0"/>
          </a:p>
          <a:p>
            <a:r>
              <a:rPr lang="en-US" dirty="0" smtClean="0"/>
              <a:t>Right: </a:t>
            </a:r>
            <a:r>
              <a:rPr lang="en-US" baseline="30000" dirty="0" smtClean="0"/>
              <a:t>239</a:t>
            </a:r>
            <a:r>
              <a:rPr lang="en-US" dirty="0" smtClean="0"/>
              <a:t>Pu beta (top) and gamma (bottom) heat at 100 s cooling – note large variation in decay files </a:t>
            </a:r>
          </a:p>
          <a:p>
            <a:pPr lvl="1"/>
            <a:r>
              <a:rPr lang="en-US" dirty="0" smtClean="0"/>
              <a:t>Nominal values and ratio to one, here ENDF/B-VII.1</a:t>
            </a:r>
          </a:p>
          <a:p>
            <a:endParaRPr lang="en-US" dirty="0"/>
          </a:p>
          <a:p>
            <a:r>
              <a:rPr lang="en-US" dirty="0" smtClean="0"/>
              <a:t>Useful check to see what evaluations have been performed and where some libraries lag behind (or make different evaluations)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Probe the data: DD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C89C2-9590-0041-9DF4-50D44A9641CC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7" name="Picture 6" descr="Bet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180" y="656600"/>
            <a:ext cx="4040708" cy="2854445"/>
          </a:xfrm>
          <a:prstGeom prst="rect">
            <a:avLst/>
          </a:prstGeom>
        </p:spPr>
      </p:pic>
      <p:pic>
        <p:nvPicPr>
          <p:cNvPr id="8" name="Picture 7" descr="Gamm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180" y="3538803"/>
            <a:ext cx="4040708" cy="286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81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ualbrand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Dualbrand PowerPoint</Template>
  <TotalTime>632</TotalTime>
  <Words>1487</Words>
  <Application>Microsoft Macintosh PowerPoint</Application>
  <PresentationFormat>On-screen Show (4:3)</PresentationFormat>
  <Paragraphs>177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Dualbrand PowerPoint</vt:lpstr>
      <vt:lpstr>PowerPoint Presentation</vt:lpstr>
      <vt:lpstr>Overview</vt:lpstr>
      <vt:lpstr>Snapshot of FISPACT-II</vt:lpstr>
      <vt:lpstr>Some new features in 3-00</vt:lpstr>
      <vt:lpstr>Fission pulse decay heat</vt:lpstr>
      <vt:lpstr>More warnings</vt:lpstr>
      <vt:lpstr>Standard pulse simulations</vt:lpstr>
      <vt:lpstr>Non-pulse simulations</vt:lpstr>
      <vt:lpstr>Probe the data: DD</vt:lpstr>
      <vt:lpstr>Probe the data: nFY</vt:lpstr>
      <vt:lpstr>Fusion decay heat V&amp;V</vt:lpstr>
      <vt:lpstr>Some interesting results</vt:lpstr>
      <vt:lpstr>Tantalum capture</vt:lpstr>
      <vt:lpstr>Uncertainty quantification</vt:lpstr>
      <vt:lpstr>Total Monte-Carlo UQP</vt:lpstr>
      <vt:lpstr>FISPACT-II V&amp;V</vt:lpstr>
      <vt:lpstr>Future directions</vt:lpstr>
    </vt:vector>
  </TitlesOfParts>
  <Company>Culham Centre for Fusion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Fleming, Michael</dc:creator>
  <cp:lastModifiedBy>Michael Fleming</cp:lastModifiedBy>
  <cp:revision>82</cp:revision>
  <dcterms:created xsi:type="dcterms:W3CDTF">2015-11-04T14:43:19Z</dcterms:created>
  <dcterms:modified xsi:type="dcterms:W3CDTF">2015-11-10T16:26:51Z</dcterms:modified>
</cp:coreProperties>
</file>