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9" r:id="rId2"/>
    <p:sldId id="263" r:id="rId3"/>
    <p:sldId id="264" r:id="rId4"/>
    <p:sldId id="265" r:id="rId5"/>
    <p:sldId id="277" r:id="rId6"/>
    <p:sldId id="266" r:id="rId7"/>
    <p:sldId id="276" r:id="rId8"/>
    <p:sldId id="267" r:id="rId9"/>
    <p:sldId id="268" r:id="rId10"/>
    <p:sldId id="269" r:id="rId11"/>
    <p:sldId id="270" r:id="rId12"/>
    <p:sldId id="274" r:id="rId13"/>
    <p:sldId id="278" r:id="rId14"/>
    <p:sldId id="279" r:id="rId15"/>
    <p:sldId id="284" r:id="rId16"/>
    <p:sldId id="280" r:id="rId17"/>
    <p:sldId id="283" r:id="rId18"/>
    <p:sldId id="281" r:id="rId19"/>
    <p:sldId id="282" r:id="rId20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B6C"/>
    <a:srgbClr val="E57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5" autoAdjust="0"/>
    <p:restoredTop sz="94660"/>
  </p:normalViewPr>
  <p:slideViewPr>
    <p:cSldViewPr snapToGrid="0" snapToObjects="1">
      <p:cViewPr>
        <p:scale>
          <a:sx n="165" d="100"/>
          <a:sy n="165" d="100"/>
        </p:scale>
        <p:origin x="-960" y="-4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34A91E-B63A-3F41-AD8D-DAF83D679034}" type="datetimeFigureOut">
              <a:rPr lang="en-GB"/>
              <a:pPr/>
              <a:t>25/11/15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52F818-C339-D946-A778-0680C829623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132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idx="1"/>
          </p:nvPr>
        </p:nvSpPr>
        <p:spPr>
          <a:xfrm>
            <a:off x="457200" y="786468"/>
            <a:ext cx="8229600" cy="536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9" name="Title Placeholder 2"/>
          <p:cNvSpPr>
            <a:spLocks noGrp="1"/>
          </p:cNvSpPr>
          <p:nvPr>
            <p:ph type="title"/>
          </p:nvPr>
        </p:nvSpPr>
        <p:spPr bwMode="auto">
          <a:xfrm>
            <a:off x="3624044" y="-12351"/>
            <a:ext cx="5519955" cy="59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72288" y="6430963"/>
            <a:ext cx="21336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A4C89C2-9590-0041-9DF4-50D44A9641C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234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 Same Side Corner Rectangle 21"/>
          <p:cNvSpPr>
            <a:spLocks/>
          </p:cNvSpPr>
          <p:nvPr userDrawn="1"/>
        </p:nvSpPr>
        <p:spPr bwMode="auto">
          <a:xfrm rot="10800000">
            <a:off x="139700" y="6434138"/>
            <a:ext cx="8864600" cy="342900"/>
          </a:xfrm>
          <a:custGeom>
            <a:avLst/>
            <a:gdLst>
              <a:gd name="T0" fmla="*/ 57100 w 8864374"/>
              <a:gd name="T1" fmla="*/ 0 h 342594"/>
              <a:gd name="T2" fmla="*/ 8807274 w 8864374"/>
              <a:gd name="T3" fmla="*/ 0 h 342594"/>
              <a:gd name="T4" fmla="*/ 8864374 w 8864374"/>
              <a:gd name="T5" fmla="*/ 57100 h 342594"/>
              <a:gd name="T6" fmla="*/ 8864374 w 8864374"/>
              <a:gd name="T7" fmla="*/ 342594 h 342594"/>
              <a:gd name="T8" fmla="*/ 8864374 w 8864374"/>
              <a:gd name="T9" fmla="*/ 342594 h 342594"/>
              <a:gd name="T10" fmla="*/ 0 w 8864374"/>
              <a:gd name="T11" fmla="*/ 342594 h 342594"/>
              <a:gd name="T12" fmla="*/ 0 w 8864374"/>
              <a:gd name="T13" fmla="*/ 342594 h 342594"/>
              <a:gd name="T14" fmla="*/ 0 w 8864374"/>
              <a:gd name="T15" fmla="*/ 57100 h 342594"/>
              <a:gd name="T16" fmla="*/ 57100 w 8864374"/>
              <a:gd name="T17" fmla="*/ 0 h 3425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864374" h="342594">
                <a:moveTo>
                  <a:pt x="57100" y="0"/>
                </a:moveTo>
                <a:lnTo>
                  <a:pt x="8807274" y="0"/>
                </a:lnTo>
                <a:cubicBezTo>
                  <a:pt x="8838809" y="0"/>
                  <a:pt x="8864374" y="25565"/>
                  <a:pt x="8864374" y="57100"/>
                </a:cubicBezTo>
                <a:lnTo>
                  <a:pt x="8864374" y="342594"/>
                </a:lnTo>
                <a:lnTo>
                  <a:pt x="0" y="342594"/>
                </a:lnTo>
                <a:lnTo>
                  <a:pt x="0" y="57100"/>
                </a:lnTo>
                <a:cubicBezTo>
                  <a:pt x="0" y="25565"/>
                  <a:pt x="25565" y="0"/>
                  <a:pt x="5710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113B6C"/>
          </a:solidFill>
          <a:ln w="9525">
            <a:solidFill>
              <a:srgbClr val="003A6D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 sz="1800">
              <a:solidFill>
                <a:srgbClr val="003A6D"/>
              </a:solidFill>
              <a:latin typeface="Arial" charset="0"/>
            </a:endParaRPr>
          </a:p>
        </p:txBody>
      </p:sp>
      <p:pic>
        <p:nvPicPr>
          <p:cNvPr id="1030" name="Picture 7" descr="CCFE LogoR2009 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6470650"/>
            <a:ext cx="8683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itle Placeholder 2"/>
          <p:cNvSpPr>
            <a:spLocks noGrp="1"/>
          </p:cNvSpPr>
          <p:nvPr>
            <p:ph type="title"/>
          </p:nvPr>
        </p:nvSpPr>
        <p:spPr bwMode="auto">
          <a:xfrm>
            <a:off x="339725" y="1825625"/>
            <a:ext cx="82296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032" name="Picture 9" descr="UK AEA_WHITE_AW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" r="54195" b="60796"/>
          <a:stretch>
            <a:fillRect/>
          </a:stretch>
        </p:blipFill>
        <p:spPr bwMode="auto">
          <a:xfrm>
            <a:off x="9525" y="33338"/>
            <a:ext cx="6111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UK AEA_WHITE_AW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6"/>
          <a:stretch>
            <a:fillRect/>
          </a:stretch>
        </p:blipFill>
        <p:spPr bwMode="auto">
          <a:xfrm>
            <a:off x="615950" y="85725"/>
            <a:ext cx="6588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1B8F2C6-CC07-8B44-B2BA-6B3FD8732FEC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5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39252A2-E902-FD4C-B4D8-2E8BFA50966B}" type="slidenum">
              <a:rPr lang="en-GB" sz="1200">
                <a:solidFill>
                  <a:srgbClr val="898989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3076" name="TextBox 6"/>
          <p:cNvSpPr txBox="1">
            <a:spLocks noChangeArrowheads="1"/>
          </p:cNvSpPr>
          <p:nvPr/>
        </p:nvSpPr>
        <p:spPr bwMode="auto">
          <a:xfrm>
            <a:off x="279400" y="957933"/>
            <a:ext cx="8458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4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General-purpose Verification and Validation for Nuclear Observables</a:t>
            </a:r>
            <a:endParaRPr lang="en-GB" sz="4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279400" y="3240581"/>
            <a:ext cx="8458200" cy="9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b="1" dirty="0">
                <a:solidFill>
                  <a:schemeClr val="tx2"/>
                </a:solidFill>
                <a:latin typeface="Arial" charset="0"/>
                <a:cs typeface="Arial" charset="0"/>
              </a:rPr>
              <a:t>M. Fleming, </a:t>
            </a:r>
            <a:r>
              <a:rPr lang="en-GB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J-Ch. Sublet, M</a:t>
            </a:r>
            <a:r>
              <a:rPr lang="en-GB" b="1" dirty="0">
                <a:solidFill>
                  <a:schemeClr val="tx2"/>
                </a:solidFill>
                <a:latin typeface="Arial" charset="0"/>
                <a:cs typeface="Arial" charset="0"/>
              </a:rPr>
              <a:t>. </a:t>
            </a:r>
            <a:r>
              <a:rPr lang="en-GB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Gilbert,</a:t>
            </a:r>
            <a:endParaRPr lang="en-GB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en-GB" b="1" dirty="0">
                <a:solidFill>
                  <a:schemeClr val="tx2"/>
                </a:solidFill>
                <a:latin typeface="Arial" charset="0"/>
                <a:cs typeface="Arial" charset="0"/>
              </a:rPr>
              <a:t>J. Kopecky</a:t>
            </a:r>
            <a:r>
              <a:rPr lang="en-GB" b="1" baseline="30000" dirty="0">
                <a:solidFill>
                  <a:schemeClr val="tx2"/>
                </a:solidFill>
                <a:latin typeface="Arial" charset="0"/>
                <a:cs typeface="Arial" charset="0"/>
              </a:rPr>
              <a:t>1</a:t>
            </a:r>
            <a:r>
              <a:rPr lang="en-GB" b="1" dirty="0">
                <a:solidFill>
                  <a:schemeClr val="tx2"/>
                </a:solidFill>
                <a:latin typeface="Arial" charset="0"/>
                <a:cs typeface="Arial" charset="0"/>
              </a:rPr>
              <a:t>, A. Koning</a:t>
            </a:r>
            <a:r>
              <a:rPr lang="en-GB" b="1" baseline="30000" dirty="0">
                <a:solidFill>
                  <a:schemeClr val="tx2"/>
                </a:solidFill>
                <a:latin typeface="Arial" charset="0"/>
                <a:cs typeface="Arial" charset="0"/>
              </a:rPr>
              <a:t>2</a:t>
            </a:r>
            <a:r>
              <a:rPr lang="en-GB" b="1" dirty="0">
                <a:solidFill>
                  <a:schemeClr val="tx2"/>
                </a:solidFill>
                <a:latin typeface="Arial" charset="0"/>
                <a:cs typeface="Arial" charset="0"/>
              </a:rPr>
              <a:t>, D. Rochman</a:t>
            </a:r>
            <a:r>
              <a:rPr lang="en-GB" b="1" baseline="30000" dirty="0">
                <a:solidFill>
                  <a:schemeClr val="tx2"/>
                </a:solidFill>
                <a:latin typeface="Arial" charset="0"/>
                <a:cs typeface="Arial" charset="0"/>
              </a:rPr>
              <a:t>3</a:t>
            </a:r>
            <a:endParaRPr lang="en-GB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431800" y="4207393"/>
            <a:ext cx="8458200" cy="81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400" b="1" i="1" baseline="30000" dirty="0">
                <a:solidFill>
                  <a:schemeClr val="tx2"/>
                </a:solidFill>
                <a:latin typeface="Arial" charset="0"/>
                <a:cs typeface="Arial" charset="0"/>
              </a:rPr>
              <a:t>1</a:t>
            </a:r>
            <a:r>
              <a:rPr lang="en-GB" sz="14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JUKO Research</a:t>
            </a:r>
          </a:p>
          <a:p>
            <a:pPr algn="ctr" eaLnBrk="1" hangingPunct="1"/>
            <a:r>
              <a:rPr lang="en-GB" sz="1400" b="1" i="1" baseline="30000" dirty="0">
                <a:solidFill>
                  <a:schemeClr val="tx2"/>
                </a:solidFill>
                <a:latin typeface="Arial" charset="0"/>
                <a:cs typeface="Arial" charset="0"/>
              </a:rPr>
              <a:t>2</a:t>
            </a:r>
            <a:r>
              <a:rPr lang="en-GB" sz="14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IAEA Nuclear Data Section</a:t>
            </a:r>
          </a:p>
          <a:p>
            <a:pPr algn="ctr" eaLnBrk="1" hangingPunct="1"/>
            <a:r>
              <a:rPr lang="en-GB" sz="1400" b="1" i="1" baseline="30000" dirty="0">
                <a:solidFill>
                  <a:schemeClr val="tx2"/>
                </a:solidFill>
                <a:latin typeface="Arial" charset="0"/>
                <a:cs typeface="Arial" charset="0"/>
              </a:rPr>
              <a:t>3</a:t>
            </a:r>
            <a:r>
              <a:rPr lang="en-GB" sz="14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Paul </a:t>
            </a:r>
            <a:r>
              <a:rPr lang="en-GB" sz="1400" b="1" i="1" dirty="0" err="1">
                <a:solidFill>
                  <a:schemeClr val="tx2"/>
                </a:solidFill>
                <a:latin typeface="Arial" charset="0"/>
                <a:cs typeface="Arial" charset="0"/>
              </a:rPr>
              <a:t>Scherrer</a:t>
            </a:r>
            <a:r>
              <a:rPr lang="en-GB" sz="14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GB" sz="1400" b="1" i="1" dirty="0" err="1">
                <a:solidFill>
                  <a:schemeClr val="tx2"/>
                </a:solidFill>
                <a:latin typeface="Arial" charset="0"/>
                <a:cs typeface="Arial" charset="0"/>
              </a:rPr>
              <a:t>Institut</a:t>
            </a:r>
            <a:endParaRPr lang="en-GB" sz="1400" b="1" i="1" baseline="30000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31800" y="5199846"/>
            <a:ext cx="8458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OECD NEA Data Week</a:t>
            </a:r>
          </a:p>
          <a:p>
            <a:pPr algn="ctr" eaLnBrk="1" hangingPunct="1"/>
            <a:r>
              <a:rPr lang="en-GB" sz="20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Benchmarking &amp; Validation</a:t>
            </a:r>
            <a:endParaRPr lang="en-GB" sz="20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en-GB" sz="20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Paris </a:t>
            </a:r>
            <a:r>
              <a:rPr lang="en-GB" sz="20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3 </a:t>
            </a:r>
            <a:r>
              <a:rPr lang="en-GB" sz="20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December 2015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3672" y="924708"/>
            <a:ext cx="4259353" cy="5362662"/>
          </a:xfrm>
        </p:spPr>
        <p:txBody>
          <a:bodyPr/>
          <a:lstStyle/>
          <a:p>
            <a:r>
              <a:rPr lang="en-US" dirty="0" smtClean="0"/>
              <a:t>Rather than </a:t>
            </a:r>
            <a:r>
              <a:rPr lang="en-US" dirty="0" err="1" smtClean="0"/>
              <a:t>nFY</a:t>
            </a:r>
            <a:r>
              <a:rPr lang="en-US" dirty="0" smtClean="0"/>
              <a:t>, we rely upon the n-incident cross sections  and reaction rates </a:t>
            </a:r>
          </a:p>
          <a:p>
            <a:endParaRPr lang="en-US" dirty="0"/>
          </a:p>
          <a:p>
            <a:r>
              <a:rPr lang="en-US" dirty="0" smtClean="0"/>
              <a:t>FNS (JAEA) and FNG (ENEA) </a:t>
            </a:r>
            <a:r>
              <a:rPr lang="en-US" baseline="30000" dirty="0" smtClean="0"/>
              <a:t>2</a:t>
            </a:r>
            <a:r>
              <a:rPr lang="en-US" dirty="0" smtClean="0"/>
              <a:t>H beam onto </a:t>
            </a:r>
            <a:r>
              <a:rPr lang="en-US" baseline="30000" dirty="0" smtClean="0"/>
              <a:t>3</a:t>
            </a:r>
            <a:r>
              <a:rPr lang="en-US" dirty="0" smtClean="0"/>
              <a:t>H-Ti target for ~14 MeV source</a:t>
            </a:r>
          </a:p>
          <a:p>
            <a:endParaRPr lang="en-US" dirty="0"/>
          </a:p>
          <a:p>
            <a:r>
              <a:rPr lang="en-US" dirty="0" smtClean="0"/>
              <a:t>Right: total decay heat from five minute irradiation of Ni at ~1E10 n/s on target</a:t>
            </a:r>
          </a:p>
          <a:p>
            <a:pPr lvl="1"/>
            <a:r>
              <a:rPr lang="en-US" dirty="0" smtClean="0"/>
              <a:t>Only TENDL has </a:t>
            </a:r>
            <a:r>
              <a:rPr lang="en-US" baseline="30000" dirty="0" smtClean="0"/>
              <a:t>62m</a:t>
            </a:r>
            <a:r>
              <a:rPr lang="en-US" dirty="0" smtClean="0"/>
              <a:t>Co isomer which dominates heat at 100-3000 s (~1min - 1hour)</a:t>
            </a:r>
          </a:p>
          <a:p>
            <a:pPr lvl="1"/>
            <a:r>
              <a:rPr lang="en-US" dirty="0" smtClean="0"/>
              <a:t>Only TENDL has complete covariance data for all channels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Fusion decay heat V&amp;V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6" name="Picture 5" descr="compar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22" y="1665720"/>
            <a:ext cx="4803943" cy="336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9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86468"/>
            <a:ext cx="3976688" cy="5362662"/>
          </a:xfrm>
        </p:spPr>
        <p:txBody>
          <a:bodyPr/>
          <a:lstStyle/>
          <a:p>
            <a:r>
              <a:rPr lang="en-US" dirty="0" smtClean="0"/>
              <a:t>FNS 7 hour irradiation of Ta</a:t>
            </a:r>
            <a:r>
              <a:rPr lang="en-US" dirty="0"/>
              <a:t> </a:t>
            </a:r>
            <a:r>
              <a:rPr lang="en-US" dirty="0" smtClean="0"/>
              <a:t>(also performed at FNG with similar results)</a:t>
            </a:r>
          </a:p>
          <a:p>
            <a:endParaRPr lang="en-US" dirty="0"/>
          </a:p>
          <a:p>
            <a:r>
              <a:rPr lang="en-US" dirty="0" smtClean="0"/>
              <a:t>Significant under-prediction at 1 week – 1 year, highly likely to be under-predicted at further cooling</a:t>
            </a:r>
          </a:p>
          <a:p>
            <a:endParaRPr lang="en-US" dirty="0"/>
          </a:p>
          <a:p>
            <a:r>
              <a:rPr lang="en-US" baseline="30000" dirty="0" smtClean="0"/>
              <a:t>182</a:t>
            </a:r>
            <a:r>
              <a:rPr lang="en-US" dirty="0" smtClean="0"/>
              <a:t>Ta</a:t>
            </a:r>
            <a:r>
              <a:rPr lang="en-US" baseline="30000" dirty="0" smtClean="0"/>
              <a:t> </a:t>
            </a:r>
            <a:r>
              <a:rPr lang="en-US" dirty="0" smtClean="0"/>
              <a:t>strongly dominant and only production path is:                      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</a:t>
            </a:r>
            <a:r>
              <a:rPr lang="en-US" b="1" dirty="0" smtClean="0"/>
              <a:t> </a:t>
            </a:r>
            <a:r>
              <a:rPr lang="en-US" b="1" baseline="30000" dirty="0" smtClean="0"/>
              <a:t>181</a:t>
            </a:r>
            <a:r>
              <a:rPr lang="en-US" b="1" dirty="0" smtClean="0"/>
              <a:t>Ta(</a:t>
            </a:r>
            <a:r>
              <a:rPr lang="en-US" b="1" dirty="0" err="1" smtClean="0"/>
              <a:t>n,γ</a:t>
            </a:r>
            <a:r>
              <a:rPr lang="en-US" b="1" dirty="0" smtClean="0"/>
              <a:t>)</a:t>
            </a:r>
            <a:r>
              <a:rPr lang="en-US" b="1" baseline="30000" dirty="0" smtClean="0"/>
              <a:t>182</a:t>
            </a:r>
            <a:r>
              <a:rPr lang="en-US" b="1" dirty="0" smtClean="0"/>
              <a:t>Ta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 smtClean="0"/>
              <a:t>ENDF/B-VII.1 is better, but…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interesting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5" name="Picture 4" descr="compare_T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88" y="786468"/>
            <a:ext cx="4572000" cy="3200400"/>
          </a:xfrm>
          <a:prstGeom prst="rect">
            <a:avLst/>
          </a:prstGeom>
        </p:spPr>
      </p:pic>
      <p:pic>
        <p:nvPicPr>
          <p:cNvPr id="6" name="Picture 5" descr="compare_Ta_zoom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24" y="3986868"/>
            <a:ext cx="3491565" cy="244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4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96564"/>
            <a:ext cx="4129944" cy="5653496"/>
          </a:xfrm>
        </p:spPr>
        <p:txBody>
          <a:bodyPr>
            <a:normAutofit/>
          </a:bodyPr>
          <a:lstStyle/>
          <a:p>
            <a:r>
              <a:rPr lang="en-US" dirty="0" smtClean="0"/>
              <a:t>Tantalum capture is an example where we have </a:t>
            </a:r>
            <a:r>
              <a:rPr lang="en-US" dirty="0" smtClean="0"/>
              <a:t>a few </a:t>
            </a:r>
            <a:r>
              <a:rPr lang="en-US" dirty="0" smtClean="0"/>
              <a:t>unique evaluations:</a:t>
            </a:r>
          </a:p>
          <a:p>
            <a:pPr lvl="1"/>
            <a:r>
              <a:rPr lang="en-US" dirty="0" smtClean="0"/>
              <a:t>IRDFF (which is JENDL/D-99) </a:t>
            </a:r>
          </a:p>
          <a:p>
            <a:pPr lvl="1"/>
            <a:r>
              <a:rPr lang="en-US" dirty="0" smtClean="0"/>
              <a:t>ENDF/B-VII.1 (which is a TALYS-1.0 calculation)</a:t>
            </a:r>
          </a:p>
          <a:p>
            <a:pPr lvl="1"/>
            <a:r>
              <a:rPr lang="en-US" dirty="0" smtClean="0"/>
              <a:t>TALYS-1.7 (the best of the lot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JEFF-3.2 (strangely not in agreement with </a:t>
            </a:r>
            <a:r>
              <a:rPr lang="en-US" dirty="0" err="1" smtClean="0"/>
              <a:t>exp</a:t>
            </a:r>
            <a:r>
              <a:rPr lang="en-US" dirty="0" smtClean="0"/>
              <a:t>?)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/>
              <a:t>TENDL-2014 copies IRDFF here, under-predicting</a:t>
            </a:r>
          </a:p>
          <a:p>
            <a:endParaRPr lang="en-US" dirty="0"/>
          </a:p>
          <a:p>
            <a:r>
              <a:rPr lang="en-US" dirty="0" smtClean="0"/>
              <a:t>IAEA NDS taking on-board findings to update/correct IRDFF (most likely with TALYS calculations)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Tantalum capture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6" name="Picture 5" descr="ta181ng_1lc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64" y="528704"/>
            <a:ext cx="4388180" cy="3071726"/>
          </a:xfrm>
          <a:prstGeom prst="rect">
            <a:avLst/>
          </a:prstGeom>
        </p:spPr>
      </p:pic>
      <p:pic>
        <p:nvPicPr>
          <p:cNvPr id="7" name="Picture 6" descr="ta181ng_all+jeff3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964" y="3632970"/>
            <a:ext cx="3994534" cy="279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3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7866" y="632528"/>
            <a:ext cx="4530436" cy="3531532"/>
          </a:xfrm>
        </p:spPr>
        <p:txBody>
          <a:bodyPr/>
          <a:lstStyle/>
          <a:p>
            <a:r>
              <a:rPr lang="en-US" dirty="0" smtClean="0"/>
              <a:t>TENDL-2014 adds targets to fully compare against </a:t>
            </a:r>
            <a:r>
              <a:rPr lang="en-US" dirty="0" err="1" smtClean="0"/>
              <a:t>KADoNiS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 few problematic differences, and several observations from temperature-</a:t>
            </a:r>
            <a:r>
              <a:rPr lang="en-US" dirty="0" err="1" smtClean="0"/>
              <a:t>dep</a:t>
            </a:r>
            <a:r>
              <a:rPr lang="en-US" dirty="0" smtClean="0"/>
              <a:t> studies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Often, winner resonance takes all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s-Process </a:t>
            </a:r>
            <a:r>
              <a:rPr lang="en-US" dirty="0" err="1" smtClean="0"/>
              <a:t>nucleosynthesis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6" name="Picture 5" descr="si28mac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08" y="3394365"/>
            <a:ext cx="4068397" cy="2847878"/>
          </a:xfrm>
          <a:prstGeom prst="rect">
            <a:avLst/>
          </a:prstGeom>
        </p:spPr>
      </p:pic>
      <p:pic>
        <p:nvPicPr>
          <p:cNvPr id="7" name="Picture 6" descr="si28n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5" y="3410373"/>
            <a:ext cx="4199467" cy="2939627"/>
          </a:xfrm>
          <a:prstGeom prst="rect">
            <a:avLst/>
          </a:prstGeom>
        </p:spPr>
      </p:pic>
      <p:pic>
        <p:nvPicPr>
          <p:cNvPr id="8" name="Picture 7" descr="si28broa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69" y="627329"/>
            <a:ext cx="4040909" cy="282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3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9442" y="741854"/>
            <a:ext cx="4392796" cy="3314450"/>
          </a:xfrm>
        </p:spPr>
        <p:txBody>
          <a:bodyPr>
            <a:normAutofit/>
          </a:bodyPr>
          <a:lstStyle/>
          <a:p>
            <a:r>
              <a:rPr lang="en-US" sz="1600" dirty="0" err="1" smtClean="0"/>
              <a:t>Therm</a:t>
            </a:r>
            <a:r>
              <a:rPr lang="en-US" sz="1600" dirty="0" smtClean="0"/>
              <a:t>/RI excellent with few typos (often also in legacy files!)</a:t>
            </a:r>
          </a:p>
          <a:p>
            <a:endParaRPr lang="en-US" sz="1600" dirty="0"/>
          </a:p>
          <a:p>
            <a:r>
              <a:rPr lang="en-US" sz="1600" dirty="0" smtClean="0"/>
              <a:t>MACS better than any other – one typo in Hg200, few </a:t>
            </a:r>
            <a:r>
              <a:rPr lang="en-US" sz="1600" dirty="0" err="1" smtClean="0"/>
              <a:t>questionables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Systematics for 14 MeV agree within known regimes – outside we need more/better systematics (i.e. (</a:t>
            </a:r>
            <a:r>
              <a:rPr lang="en-US" sz="1600" dirty="0" err="1" smtClean="0"/>
              <a:t>n,g</a:t>
            </a:r>
            <a:r>
              <a:rPr lang="en-US" sz="1600" dirty="0" smtClean="0"/>
              <a:t>) = 1mb?)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therm</a:t>
            </a:r>
            <a:r>
              <a:rPr lang="en-US" dirty="0" smtClean="0"/>
              <a:t>/RI/MACS/sys.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5" name="Picture 4" descr="30keV_MACS_Compariso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64" y="578840"/>
            <a:ext cx="4231095" cy="2961766"/>
          </a:xfrm>
          <a:prstGeom prst="rect">
            <a:avLst/>
          </a:prstGeom>
        </p:spPr>
      </p:pic>
      <p:pic>
        <p:nvPicPr>
          <p:cNvPr id="6" name="Picture 5" descr="MACSplot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50" y="3449445"/>
            <a:ext cx="4242610" cy="2969827"/>
          </a:xfrm>
          <a:prstGeom prst="rect">
            <a:avLst/>
          </a:prstGeom>
        </p:spPr>
      </p:pic>
      <p:pic>
        <p:nvPicPr>
          <p:cNvPr id="7" name="Picture 6" descr="RIHis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2" y="4926600"/>
            <a:ext cx="2135093" cy="1494565"/>
          </a:xfrm>
          <a:prstGeom prst="rect">
            <a:avLst/>
          </a:prstGeom>
        </p:spPr>
      </p:pic>
      <p:pic>
        <p:nvPicPr>
          <p:cNvPr id="8" name="Picture 7" descr="ThermHist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2" y="3458345"/>
            <a:ext cx="2113868" cy="1479708"/>
          </a:xfrm>
          <a:prstGeom prst="rect">
            <a:avLst/>
          </a:prstGeom>
        </p:spPr>
      </p:pic>
      <p:pic>
        <p:nvPicPr>
          <p:cNvPr id="10" name="Picture 9" descr="ng_2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40" y="3394364"/>
            <a:ext cx="2257918" cy="1580542"/>
          </a:xfrm>
          <a:prstGeom prst="rect">
            <a:avLst/>
          </a:prstGeom>
        </p:spPr>
      </p:pic>
      <p:pic>
        <p:nvPicPr>
          <p:cNvPr id="11" name="Picture 10" descr="XS_ng_2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40" y="4853386"/>
            <a:ext cx="2257918" cy="158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0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Lemonade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599" y="1864286"/>
            <a:ext cx="3244834" cy="2325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552" y="1966865"/>
            <a:ext cx="2928559" cy="3162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078" y="786468"/>
            <a:ext cx="3682454" cy="2771367"/>
          </a:xfrm>
          <a:prstGeom prst="rect">
            <a:avLst/>
          </a:prstGeom>
        </p:spPr>
      </p:pic>
      <p:pic>
        <p:nvPicPr>
          <p:cNvPr id="15" name="Picture 14" descr="CC0005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89" y="1585700"/>
            <a:ext cx="955235" cy="1010713"/>
          </a:xfrm>
          <a:prstGeom prst="rect">
            <a:avLst/>
          </a:prstGeom>
        </p:spPr>
      </p:pic>
      <p:pic>
        <p:nvPicPr>
          <p:cNvPr id="16" name="Picture 15" descr="CC0005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39" y="1585700"/>
            <a:ext cx="955235" cy="1010713"/>
          </a:xfrm>
          <a:prstGeom prst="rect">
            <a:avLst/>
          </a:prstGeom>
        </p:spPr>
      </p:pic>
      <p:pic>
        <p:nvPicPr>
          <p:cNvPr id="17" name="Picture 16" descr="CC0005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131" y="1585700"/>
            <a:ext cx="955235" cy="1010713"/>
          </a:xfrm>
          <a:prstGeom prst="rect">
            <a:avLst/>
          </a:prstGeom>
        </p:spPr>
      </p:pic>
      <p:pic>
        <p:nvPicPr>
          <p:cNvPr id="18" name="Picture 17" descr="CC0005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719" y="1585700"/>
            <a:ext cx="955235" cy="10107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933" y="1614735"/>
            <a:ext cx="4368800" cy="3886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532" y="922300"/>
            <a:ext cx="2695692" cy="4492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6704" y="3925891"/>
            <a:ext cx="4576029" cy="25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5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78710"/>
            <a:ext cx="8229600" cy="5362662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Nucleosynthesis</a:t>
            </a:r>
            <a:r>
              <a:rPr lang="en-US" dirty="0" smtClean="0"/>
              <a:t> with p/r-process reactions and TENDL </a:t>
            </a:r>
          </a:p>
          <a:p>
            <a:pPr lvl="1"/>
            <a:r>
              <a:rPr lang="en-US" dirty="0" smtClean="0"/>
              <a:t>TALYS is not enough (!) we require resonance data where possible or some method for reproducing </a:t>
            </a:r>
            <a:r>
              <a:rPr lang="en-US" dirty="0" err="1" smtClean="0"/>
              <a:t>Maxwellian</a:t>
            </a:r>
            <a:r>
              <a:rPr lang="en-US" dirty="0" smtClean="0"/>
              <a:t>-averaged resonance data</a:t>
            </a:r>
          </a:p>
          <a:p>
            <a:pPr lvl="2"/>
            <a:r>
              <a:rPr lang="en-US" dirty="0" smtClean="0"/>
              <a:t>Giants will often contribute a lion’s share</a:t>
            </a:r>
          </a:p>
          <a:p>
            <a:pPr lvl="1"/>
            <a:r>
              <a:rPr lang="en-US" dirty="0" smtClean="0"/>
              <a:t>For non-s-process, this </a:t>
            </a:r>
            <a:r>
              <a:rPr lang="en-US" dirty="0" smtClean="0"/>
              <a:t>is mostly the regions without </a:t>
            </a:r>
            <a:r>
              <a:rPr lang="en-US" dirty="0" smtClean="0"/>
              <a:t>measured resonances…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Fully implementing ND generation to simulation loop to better probe ND questions (outside criticality, which is relatively more mature) </a:t>
            </a:r>
          </a:p>
          <a:p>
            <a:pPr lvl="1"/>
            <a:r>
              <a:rPr lang="en-US" dirty="0" smtClean="0"/>
              <a:t>Although, </a:t>
            </a:r>
            <a:r>
              <a:rPr lang="en-US" dirty="0" err="1" smtClean="0"/>
              <a:t>nFY</a:t>
            </a:r>
            <a:r>
              <a:rPr lang="en-US" dirty="0" smtClean="0"/>
              <a:t>? See next slide…</a:t>
            </a:r>
          </a:p>
          <a:p>
            <a:pPr lvl="1"/>
            <a:r>
              <a:rPr lang="en-US" dirty="0" smtClean="0"/>
              <a:t>Very strong need in activation, burn-up analysis, etc.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Employing UQP fully into time-dependent simulations (TMC, BMC, coupled with FISPACT-II)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5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U233 </a:t>
            </a:r>
            <a:r>
              <a:rPr lang="en-US" dirty="0" err="1" smtClean="0"/>
              <a:t>nFY</a:t>
            </a:r>
            <a:r>
              <a:rPr lang="en-US" dirty="0" smtClean="0"/>
              <a:t>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5" name="Picture 4" descr="U233_thermal_zoo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3" y="655810"/>
            <a:ext cx="2920929" cy="2044651"/>
          </a:xfrm>
          <a:prstGeom prst="rect">
            <a:avLst/>
          </a:prstGeom>
        </p:spPr>
      </p:pic>
      <p:pic>
        <p:nvPicPr>
          <p:cNvPr id="6" name="Picture 5" descr="U233_thermal_zoom_un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5" y="4343540"/>
            <a:ext cx="2949047" cy="2064332"/>
          </a:xfrm>
          <a:prstGeom prst="rect">
            <a:avLst/>
          </a:prstGeom>
        </p:spPr>
      </p:pic>
      <p:pic>
        <p:nvPicPr>
          <p:cNvPr id="7" name="Picture 6" descr="U233_thermal_zoom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90" y="648113"/>
            <a:ext cx="2999580" cy="2099706"/>
          </a:xfrm>
          <a:prstGeom prst="rect">
            <a:avLst/>
          </a:prstGeom>
        </p:spPr>
      </p:pic>
      <p:pic>
        <p:nvPicPr>
          <p:cNvPr id="8" name="Picture 7" descr="U233_thermal_zoom_unc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90" y="4343539"/>
            <a:ext cx="2949047" cy="2064333"/>
          </a:xfrm>
          <a:prstGeom prst="rect">
            <a:avLst/>
          </a:prstGeom>
        </p:spPr>
      </p:pic>
      <p:pic>
        <p:nvPicPr>
          <p:cNvPr id="9" name="Picture 8" descr="U233_thermal_zoom_2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20" y="655810"/>
            <a:ext cx="2999580" cy="2099706"/>
          </a:xfrm>
          <a:prstGeom prst="rect">
            <a:avLst/>
          </a:prstGeom>
        </p:spPr>
      </p:pic>
      <p:pic>
        <p:nvPicPr>
          <p:cNvPr id="10" name="Picture 9" descr="U233_thermal_zoom_unc_2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844" y="4343539"/>
            <a:ext cx="2949047" cy="20643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1092" y="2755591"/>
            <a:ext cx="19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ENDF/B-VII.1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62340" y="2777218"/>
            <a:ext cx="1440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JEFF-3.1.1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903076" y="2814086"/>
            <a:ext cx="1355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GEFY-5.2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479030" y="3733031"/>
            <a:ext cx="220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N=Z Diagonals?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671733" y="3722255"/>
            <a:ext cx="1825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Far enough?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7940" y="3512543"/>
            <a:ext cx="2347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Too far? </a:t>
            </a:r>
            <a:r>
              <a:rPr lang="en-US" dirty="0" smtClean="0"/>
              <a:t>Man-made </a:t>
            </a:r>
            <a:r>
              <a:rPr lang="en-US" dirty="0" err="1" smtClean="0"/>
              <a:t>bondaries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82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Legacy, evaluated </a:t>
            </a:r>
            <a:r>
              <a:rPr lang="en-US" dirty="0" err="1" smtClean="0"/>
              <a:t>nFY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nFY_thermal_JEFF-3.1.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363" y="785813"/>
            <a:ext cx="7661275" cy="5362575"/>
          </a:xfrm>
        </p:spPr>
      </p:pic>
    </p:spTree>
    <p:extLst>
      <p:ext uri="{BB962C8B-B14F-4D97-AF65-F5344CB8AC3E}">
        <p14:creationId xmlns:p14="http://schemas.microsoft.com/office/powerpoint/2010/main" val="1374057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u239_GEF5.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272" y="785813"/>
            <a:ext cx="7661275" cy="53625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5636" y="-12351"/>
            <a:ext cx="7458363" cy="591191"/>
          </a:xfrm>
        </p:spPr>
        <p:txBody>
          <a:bodyPr/>
          <a:lstStyle/>
          <a:p>
            <a:r>
              <a:rPr lang="en-US" dirty="0" smtClean="0"/>
              <a:t>GEFY-5.2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0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1"/>
          <p:cNvSpPr>
            <a:spLocks noGrp="1"/>
          </p:cNvSpPr>
          <p:nvPr>
            <p:ph idx="1"/>
          </p:nvPr>
        </p:nvSpPr>
        <p:spPr bwMode="auto">
          <a:xfrm>
            <a:off x="457200" y="1166828"/>
            <a:ext cx="8229600" cy="50815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Arial" charset="0"/>
              </a:rPr>
              <a:t>Summary of new FISPACT-II code features, data libraries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Arial" charset="0"/>
              </a:rPr>
              <a:t>Run-through of FISPACT-II and nuclear data validations	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>
              <a:latin typeface="Arial" charset="0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latin typeface="Arial" charset="0"/>
              </a:rPr>
              <a:t>Fission decay heat (pulse and finite irradiations)</a:t>
            </a:r>
          </a:p>
          <a:p>
            <a:pPr marL="857250" lvl="1" indent="-457200">
              <a:buFont typeface="+mj-lt"/>
              <a:buAutoNum type="arabicPeriod"/>
            </a:pPr>
            <a:endParaRPr lang="en-US" dirty="0" smtClean="0">
              <a:latin typeface="Arial" charset="0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 err="1" smtClean="0">
                <a:latin typeface="Arial" charset="0"/>
              </a:rPr>
              <a:t>Integro</a:t>
            </a:r>
            <a:r>
              <a:rPr lang="en-US" dirty="0" smtClean="0">
                <a:latin typeface="Arial" charset="0"/>
              </a:rPr>
              <a:t>-differential from fusion/accelerator neutron sources</a:t>
            </a:r>
          </a:p>
          <a:p>
            <a:pPr marL="857250" lvl="1" indent="-457200">
              <a:buFont typeface="+mj-lt"/>
              <a:buAutoNum type="arabicPeriod"/>
            </a:pPr>
            <a:endParaRPr lang="en-US" dirty="0" smtClean="0">
              <a:latin typeface="Arial" charset="0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latin typeface="Arial" charset="0"/>
              </a:rPr>
              <a:t>s-process </a:t>
            </a:r>
            <a:r>
              <a:rPr lang="en-US" dirty="0" err="1" smtClean="0">
                <a:latin typeface="Arial" charset="0"/>
              </a:rPr>
              <a:t>nucleosynthesis</a:t>
            </a:r>
            <a:r>
              <a:rPr lang="en-US" dirty="0" smtClean="0">
                <a:latin typeface="Arial" charset="0"/>
              </a:rPr>
              <a:t>, MACS, </a:t>
            </a:r>
            <a:r>
              <a:rPr lang="en-US" dirty="0" err="1" smtClean="0">
                <a:latin typeface="Arial" charset="0"/>
              </a:rPr>
              <a:t>KADoNiS</a:t>
            </a:r>
            <a:endParaRPr lang="en-US" dirty="0" smtClean="0">
              <a:latin typeface="Arial" charset="0"/>
            </a:endParaRPr>
          </a:p>
          <a:p>
            <a:pPr marL="857250" lvl="1" indent="-457200">
              <a:buFont typeface="+mj-lt"/>
              <a:buAutoNum type="arabicPeriod"/>
            </a:pPr>
            <a:endParaRPr lang="en-US" dirty="0" smtClean="0">
              <a:latin typeface="Arial" charset="0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>
                <a:latin typeface="Arial" charset="0"/>
              </a:rPr>
              <a:t>Checks on RI, thermal, systematics for 14 MeV</a:t>
            </a:r>
          </a:p>
          <a:p>
            <a:pPr marL="857250" lvl="1" indent="-457200">
              <a:buFont typeface="+mj-lt"/>
              <a:buAutoNum type="arabicPeriod"/>
            </a:pPr>
            <a:endParaRPr lang="en-US" dirty="0" smtClean="0">
              <a:latin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latin typeface="Arial" charset="0"/>
              </a:rPr>
              <a:t>Some comments, future directions</a:t>
            </a:r>
            <a:endParaRPr lang="en-US" dirty="0">
              <a:latin typeface="Arial" charset="0"/>
            </a:endParaRPr>
          </a:p>
        </p:txBody>
      </p:sp>
      <p:sp>
        <p:nvSpPr>
          <p:cNvPr id="4099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E7ADA93-9804-564B-BEA3-613F233C662C}" type="slidenum">
              <a:rPr lang="en-GB" sz="1200">
                <a:solidFill>
                  <a:srgbClr val="898989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4100" name="Title 3"/>
          <p:cNvSpPr>
            <a:spLocks noGrp="1"/>
          </p:cNvSpPr>
          <p:nvPr>
            <p:ph type="title"/>
          </p:nvPr>
        </p:nvSpPr>
        <p:spPr>
          <a:xfrm>
            <a:off x="3624263" y="-12700"/>
            <a:ext cx="5519737" cy="592138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Overview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1"/>
          <p:cNvSpPr>
            <a:spLocks noGrp="1"/>
          </p:cNvSpPr>
          <p:nvPr>
            <p:ph idx="1"/>
          </p:nvPr>
        </p:nvSpPr>
        <p:spPr bwMode="auto">
          <a:xfrm>
            <a:off x="457200" y="785813"/>
            <a:ext cx="8229600" cy="536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</a:rPr>
              <a:t>FISPACT-II has been developed by UKAEA to provide nuclear observables, using the most advanced nuclear reaction physics, for a wide variety of applications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Some features: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Arial" charset="0"/>
              </a:rPr>
              <a:t>Fine </a:t>
            </a:r>
            <a:r>
              <a:rPr lang="en-US" dirty="0">
                <a:latin typeface="Arial" charset="0"/>
              </a:rPr>
              <a:t>grid data for </a:t>
            </a:r>
            <a:r>
              <a:rPr lang="en-US" dirty="0" smtClean="0">
                <a:latin typeface="Arial" charset="0"/>
              </a:rPr>
              <a:t>5 incident particles, </a:t>
            </a:r>
            <a:r>
              <a:rPr lang="en-US" dirty="0" err="1" smtClean="0">
                <a:latin typeface="Arial" charset="0"/>
              </a:rPr>
              <a:t>nFY</a:t>
            </a:r>
            <a:r>
              <a:rPr lang="en-US" dirty="0" smtClean="0">
                <a:latin typeface="Arial" charset="0"/>
              </a:rPr>
              <a:t>, </a:t>
            </a:r>
            <a:r>
              <a:rPr lang="en-US" dirty="0" err="1" smtClean="0">
                <a:latin typeface="Arial" charset="0"/>
              </a:rPr>
              <a:t>sFY</a:t>
            </a:r>
            <a:r>
              <a:rPr lang="en-US" dirty="0" smtClean="0">
                <a:latin typeface="Arial" charset="0"/>
              </a:rPr>
              <a:t>, </a:t>
            </a:r>
            <a:r>
              <a:rPr lang="en-US" dirty="0" err="1" smtClean="0">
                <a:latin typeface="Arial" charset="0"/>
              </a:rPr>
              <a:t>oFY</a:t>
            </a:r>
            <a:r>
              <a:rPr lang="en-US" dirty="0" smtClean="0">
                <a:latin typeface="Arial" charset="0"/>
              </a:rPr>
              <a:t>, any major DD…</a:t>
            </a:r>
          </a:p>
          <a:p>
            <a:pPr lvl="1">
              <a:buFont typeface="Wingdings" charset="2"/>
              <a:buChar char="ü"/>
            </a:pPr>
            <a:r>
              <a:rPr lang="en-US" dirty="0">
                <a:latin typeface="Arial" charset="0"/>
              </a:rPr>
              <a:t>All ENDF-6 data including </a:t>
            </a:r>
            <a:r>
              <a:rPr lang="en-US" i="1" dirty="0">
                <a:latin typeface="Arial" charset="0"/>
              </a:rPr>
              <a:t>full processing </a:t>
            </a:r>
            <a:r>
              <a:rPr lang="en-US" dirty="0">
                <a:latin typeface="Arial" charset="0"/>
              </a:rPr>
              <a:t>of TENDL-</a:t>
            </a:r>
            <a:r>
              <a:rPr lang="en-US" dirty="0" smtClean="0">
                <a:latin typeface="Arial" charset="0"/>
              </a:rPr>
              <a:t>2014</a:t>
            </a:r>
            <a:endParaRPr lang="en-US" dirty="0">
              <a:latin typeface="Arial" charset="0"/>
            </a:endParaRP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Arial" charset="0"/>
              </a:rPr>
              <a:t>Full variance-covariance treatment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Arial" charset="0"/>
              </a:rPr>
              <a:t>Modern LSODES-2003 solver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Arial" charset="0"/>
              </a:rPr>
              <a:t>Resolved and unresolved self-shielding through PTs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Arial" charset="0"/>
              </a:rPr>
              <a:t>DPA, </a:t>
            </a:r>
            <a:r>
              <a:rPr lang="en-US" dirty="0" err="1" smtClean="0">
                <a:latin typeface="Arial" charset="0"/>
              </a:rPr>
              <a:t>kerma</a:t>
            </a:r>
            <a:r>
              <a:rPr lang="en-US" dirty="0" smtClean="0">
                <a:latin typeface="Arial" charset="0"/>
              </a:rPr>
              <a:t>, PKA, gas production, yields up to </a:t>
            </a:r>
            <a:r>
              <a:rPr lang="en-US" dirty="0" err="1" smtClean="0">
                <a:latin typeface="Arial" charset="0"/>
              </a:rPr>
              <a:t>GeV</a:t>
            </a:r>
            <a:endParaRPr lang="en-US" dirty="0" smtClean="0">
              <a:latin typeface="Arial" charset="0"/>
            </a:endParaRP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Arial" charset="0"/>
              </a:rPr>
              <a:t>Monte-</a:t>
            </a:r>
            <a:r>
              <a:rPr lang="en-US" dirty="0" err="1" smtClean="0">
                <a:latin typeface="Arial" charset="0"/>
              </a:rPr>
              <a:t>carlo</a:t>
            </a:r>
            <a:r>
              <a:rPr lang="en-US" dirty="0" smtClean="0">
                <a:latin typeface="Arial" charset="0"/>
              </a:rPr>
              <a:t> sensitivity analysis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Arial" charset="0"/>
              </a:rPr>
              <a:t>Multi-irradiation/cooling step pathway analysis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Arial" charset="0"/>
              </a:rPr>
              <a:t>Thin/thick target yields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Arial" charset="0"/>
              </a:rPr>
              <a:t>Temperatures from 0K to 1200K, and above to </a:t>
            </a:r>
            <a:r>
              <a:rPr lang="en-US" dirty="0" err="1" smtClean="0">
                <a:latin typeface="Arial" charset="0"/>
              </a:rPr>
              <a:t>kT</a:t>
            </a:r>
            <a:r>
              <a:rPr lang="en-US" dirty="0" smtClean="0">
                <a:latin typeface="Arial" charset="0"/>
              </a:rPr>
              <a:t>=5, 30, 100 </a:t>
            </a:r>
            <a:r>
              <a:rPr lang="en-US" dirty="0" err="1" smtClean="0">
                <a:latin typeface="Arial" charset="0"/>
              </a:rPr>
              <a:t>keV</a:t>
            </a:r>
            <a:endParaRPr lang="en-US" dirty="0" smtClean="0">
              <a:latin typeface="Arial" charset="0"/>
            </a:endParaRPr>
          </a:p>
          <a:p>
            <a:pPr lvl="1">
              <a:buFont typeface="Wingdings" charset="2"/>
              <a:buChar char="ü"/>
            </a:pPr>
            <a:endParaRPr lang="en-US" dirty="0" smtClean="0">
              <a:latin typeface="Arial" charset="0"/>
            </a:endParaRPr>
          </a:p>
        </p:txBody>
      </p:sp>
      <p:sp>
        <p:nvSpPr>
          <p:cNvPr id="5123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271AB33-6B4F-A34E-876C-33CFB9295452}" type="slidenum">
              <a:rPr lang="en-GB" sz="1200">
                <a:solidFill>
                  <a:srgbClr val="898989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5124" name="Title 3"/>
          <p:cNvSpPr>
            <a:spLocks noGrp="1"/>
          </p:cNvSpPr>
          <p:nvPr>
            <p:ph type="title"/>
          </p:nvPr>
        </p:nvSpPr>
        <p:spPr>
          <a:xfrm>
            <a:off x="3624263" y="-12700"/>
            <a:ext cx="5519737" cy="592138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Snapshot of FISPACT-II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1"/>
          <p:cNvSpPr>
            <a:spLocks noGrp="1"/>
          </p:cNvSpPr>
          <p:nvPr>
            <p:ph idx="1"/>
          </p:nvPr>
        </p:nvSpPr>
        <p:spPr bwMode="auto">
          <a:xfrm>
            <a:off x="457200" y="684209"/>
            <a:ext cx="8229600" cy="5645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Continuous development from 2011-present. Release follows 2-20-10 release of June 2014. New release contains more features:</a:t>
            </a:r>
          </a:p>
          <a:p>
            <a:endParaRPr lang="en-US" dirty="0">
              <a:latin typeface="Arial" charset="0"/>
            </a:endParaRP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Arial" charset="0"/>
              </a:rPr>
              <a:t>POWER density </a:t>
            </a:r>
            <a:r>
              <a:rPr lang="en-US" dirty="0" err="1" smtClean="0">
                <a:latin typeface="Arial" charset="0"/>
              </a:rPr>
              <a:t>normalisation</a:t>
            </a:r>
            <a:r>
              <a:rPr lang="en-US" dirty="0" smtClean="0">
                <a:latin typeface="Arial" charset="0"/>
              </a:rPr>
              <a:t> to complete </a:t>
            </a:r>
            <a:r>
              <a:rPr lang="en-US" dirty="0" err="1" smtClean="0">
                <a:latin typeface="Arial" charset="0"/>
              </a:rPr>
              <a:t>kerma</a:t>
            </a:r>
            <a:r>
              <a:rPr lang="en-US" dirty="0" smtClean="0">
                <a:latin typeface="Arial" charset="0"/>
              </a:rPr>
              <a:t> for all reactions (allows </a:t>
            </a:r>
            <a:r>
              <a:rPr lang="en-US" dirty="0" err="1" smtClean="0">
                <a:latin typeface="Arial" charset="0"/>
              </a:rPr>
              <a:t>normalisation</a:t>
            </a:r>
            <a:r>
              <a:rPr lang="en-US" dirty="0" smtClean="0">
                <a:latin typeface="Arial" charset="0"/>
              </a:rPr>
              <a:t> for reactor simulations)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Arial" charset="0"/>
              </a:rPr>
              <a:t>Energy-dependent fission yield collapse (more than 40 incident energies) using GEFY n- g- p- d- a- FY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Arial" charset="0"/>
              </a:rPr>
              <a:t>Multiple-particle, simultaneous irradiations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Arial" charset="0"/>
              </a:rPr>
              <a:t>Emitted spectra for primary knock-on atoms (PKAs) for all reaction products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Arial" charset="0"/>
              </a:rPr>
              <a:t>Temperature-dependent plasma reaction rate calculations (fusion, stellar </a:t>
            </a:r>
            <a:r>
              <a:rPr lang="en-US" dirty="0" err="1" smtClean="0">
                <a:latin typeface="Arial" charset="0"/>
              </a:rPr>
              <a:t>nucleosynthesis</a:t>
            </a:r>
            <a:r>
              <a:rPr lang="en-US" dirty="0" smtClean="0">
                <a:latin typeface="Arial" charset="0"/>
              </a:rPr>
              <a:t>, etc.)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Arial" charset="0"/>
              </a:rPr>
              <a:t>Improved pathway routines, tolerances, covariance processing, </a:t>
            </a:r>
            <a:r>
              <a:rPr lang="en-US" dirty="0" err="1" smtClean="0">
                <a:latin typeface="Arial" charset="0"/>
              </a:rPr>
              <a:t>visualisation</a:t>
            </a:r>
            <a:r>
              <a:rPr lang="en-US" dirty="0" smtClean="0">
                <a:latin typeface="Arial" charset="0"/>
              </a:rPr>
              <a:t> methods, data outputs and more…</a:t>
            </a:r>
          </a:p>
          <a:p>
            <a:pPr lvl="1">
              <a:buFont typeface="Wingdings" charset="2"/>
              <a:buChar char="ü"/>
            </a:pPr>
            <a:r>
              <a:rPr lang="en-US" dirty="0" smtClean="0">
                <a:latin typeface="Arial" charset="0"/>
              </a:rPr>
              <a:t>Bug-fixes, responses to user requests, etc.</a:t>
            </a:r>
            <a:endParaRPr lang="en-US" dirty="0">
              <a:latin typeface="Arial" charset="0"/>
            </a:endParaRPr>
          </a:p>
        </p:txBody>
      </p:sp>
      <p:sp>
        <p:nvSpPr>
          <p:cNvPr id="6147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79E513E-D919-A547-A106-B4847AF5DF89}" type="slidenum">
              <a:rPr lang="en-GB" sz="1200">
                <a:solidFill>
                  <a:srgbClr val="898989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6148" name="Title 3"/>
          <p:cNvSpPr>
            <a:spLocks noGrp="1"/>
          </p:cNvSpPr>
          <p:nvPr>
            <p:ph type="title"/>
          </p:nvPr>
        </p:nvSpPr>
        <p:spPr>
          <a:xfrm>
            <a:off x="3624263" y="-12700"/>
            <a:ext cx="5519737" cy="592138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Some new features in 3-00</a:t>
            </a:r>
            <a:endParaRPr 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86282"/>
            <a:ext cx="4911351" cy="2711512"/>
          </a:xfrm>
        </p:spPr>
        <p:txBody>
          <a:bodyPr>
            <a:normAutofit/>
          </a:bodyPr>
          <a:lstStyle/>
          <a:p>
            <a:r>
              <a:rPr lang="en-US" dirty="0" smtClean="0"/>
              <a:t>Summaries which follow come from reports:</a:t>
            </a:r>
          </a:p>
          <a:p>
            <a:pPr lvl="1"/>
            <a:r>
              <a:rPr lang="en-US" dirty="0" smtClean="0"/>
              <a:t>CCFE-R(15)25 Fusion decay heat</a:t>
            </a:r>
          </a:p>
          <a:p>
            <a:pPr lvl="1"/>
            <a:r>
              <a:rPr lang="en-US" dirty="0" smtClean="0"/>
              <a:t>CCFE</a:t>
            </a:r>
            <a:r>
              <a:rPr lang="en-US" dirty="0"/>
              <a:t>-R(15)</a:t>
            </a:r>
            <a:r>
              <a:rPr lang="en-US" dirty="0" smtClean="0"/>
              <a:t>27 Integral fusion</a:t>
            </a:r>
          </a:p>
          <a:p>
            <a:pPr lvl="1"/>
            <a:r>
              <a:rPr lang="en-US" dirty="0" smtClean="0"/>
              <a:t>CCFE-R(15)28 Fission decay heat</a:t>
            </a:r>
          </a:p>
          <a:p>
            <a:pPr lvl="1"/>
            <a:r>
              <a:rPr lang="en-US" dirty="0" smtClean="0"/>
              <a:t>UKAEA-R(15)29 </a:t>
            </a:r>
            <a:r>
              <a:rPr lang="en-US" dirty="0" err="1" smtClean="0"/>
              <a:t>Astro</a:t>
            </a:r>
            <a:r>
              <a:rPr lang="en-US" dirty="0" smtClean="0"/>
              <a:t> s-process</a:t>
            </a:r>
          </a:p>
          <a:p>
            <a:pPr lvl="1"/>
            <a:r>
              <a:rPr lang="en-US" dirty="0" smtClean="0"/>
              <a:t>UKAEA-R(15)30 RI/</a:t>
            </a:r>
            <a:r>
              <a:rPr lang="en-US" dirty="0" err="1" smtClean="0"/>
              <a:t>therm</a:t>
            </a:r>
            <a:r>
              <a:rPr lang="en-US" dirty="0" smtClean="0"/>
              <a:t>/systematics</a:t>
            </a:r>
          </a:p>
          <a:p>
            <a:pPr lvl="1"/>
            <a:r>
              <a:rPr lang="en-US" dirty="0" smtClean="0"/>
              <a:t>UKAEA-R(15)35 Summary report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validation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534" y="786468"/>
            <a:ext cx="1874354" cy="2617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476" y="786282"/>
            <a:ext cx="1857208" cy="26175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114" y="3537174"/>
            <a:ext cx="1883130" cy="2651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66" y="3537174"/>
            <a:ext cx="1882038" cy="2651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214" y="3550156"/>
            <a:ext cx="1874354" cy="2598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0584" y="3547019"/>
            <a:ext cx="1902261" cy="26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75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pulse simulations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4" descr="gamma+tota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4" y="872996"/>
            <a:ext cx="2838450" cy="2020453"/>
          </a:xfrm>
          <a:prstGeom prst="rect">
            <a:avLst/>
          </a:prstGeom>
        </p:spPr>
      </p:pic>
      <p:pic>
        <p:nvPicPr>
          <p:cNvPr id="6" name="Picture 5" descr="gamma+to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249" y="875174"/>
            <a:ext cx="2846916" cy="2018275"/>
          </a:xfrm>
          <a:prstGeom prst="rect">
            <a:avLst/>
          </a:prstGeom>
        </p:spPr>
      </p:pic>
      <p:pic>
        <p:nvPicPr>
          <p:cNvPr id="7" name="Picture 6" descr="gamma+total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875174"/>
            <a:ext cx="2884488" cy="2053223"/>
          </a:xfrm>
          <a:prstGeom prst="rect">
            <a:avLst/>
          </a:prstGeom>
        </p:spPr>
      </p:pic>
      <p:pic>
        <p:nvPicPr>
          <p:cNvPr id="8" name="Picture 7" descr="gamma+total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3" y="4276800"/>
            <a:ext cx="2921001" cy="2070796"/>
          </a:xfrm>
          <a:prstGeom prst="rect">
            <a:avLst/>
          </a:prstGeom>
        </p:spPr>
      </p:pic>
      <p:pic>
        <p:nvPicPr>
          <p:cNvPr id="9" name="Picture 8" descr="gamma+total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0" y="4276800"/>
            <a:ext cx="2884488" cy="2044911"/>
          </a:xfrm>
          <a:prstGeom prst="rect">
            <a:avLst/>
          </a:prstGeom>
        </p:spPr>
      </p:pic>
      <p:pic>
        <p:nvPicPr>
          <p:cNvPr id="10" name="Picture 9" descr="gamma+total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84" y="4276800"/>
            <a:ext cx="2909175" cy="2070796"/>
          </a:xfrm>
          <a:prstGeom prst="rect">
            <a:avLst/>
          </a:prstGeom>
        </p:spPr>
      </p:pic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457199" y="2911594"/>
            <a:ext cx="8449733" cy="1304805"/>
          </a:xfrm>
        </p:spPr>
        <p:txBody>
          <a:bodyPr>
            <a:normAutofit/>
          </a:bodyPr>
          <a:lstStyle/>
          <a:p>
            <a:r>
              <a:rPr lang="en-US" dirty="0" smtClean="0"/>
              <a:t>Top (left to right): thermal U5, P9, P1 total and gamma heat</a:t>
            </a:r>
          </a:p>
          <a:p>
            <a:r>
              <a:rPr lang="en-US" dirty="0" smtClean="0"/>
              <a:t>Bottom (left to right): fast U3, U8, P9 total and gamma heat</a:t>
            </a:r>
          </a:p>
          <a:p>
            <a:r>
              <a:rPr lang="en-US" dirty="0" smtClean="0"/>
              <a:t>Note Pandemonium still in JEFF-3.1.1 </a:t>
            </a:r>
            <a:r>
              <a:rPr lang="en-US" dirty="0" smtClean="0"/>
              <a:t>for gamma (3.2?)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98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Non-pulse simulations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57199" y="2911594"/>
            <a:ext cx="8620741" cy="1304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Top (left to right): ZEBRA long P9, HERALD P9, GODIVA-II Th232</a:t>
            </a:r>
          </a:p>
          <a:p>
            <a:r>
              <a:rPr lang="en-US" dirty="0" smtClean="0"/>
              <a:t>Bottom (left to right): LANL U5 </a:t>
            </a:r>
            <a:r>
              <a:rPr lang="en-US" dirty="0" err="1" smtClean="0"/>
              <a:t>LHBoC</a:t>
            </a:r>
            <a:r>
              <a:rPr lang="en-US" dirty="0" smtClean="0"/>
              <a:t>, </a:t>
            </a:r>
            <a:r>
              <a:rPr lang="en-US" dirty="0" err="1" smtClean="0"/>
              <a:t>Studsvik</a:t>
            </a:r>
            <a:r>
              <a:rPr lang="en-US" dirty="0" smtClean="0"/>
              <a:t> U5 beta, CEA U5 </a:t>
            </a:r>
            <a:r>
              <a:rPr lang="en-US" dirty="0" err="1" smtClean="0"/>
              <a:t>calor</a:t>
            </a:r>
            <a:endParaRPr lang="en-US" dirty="0" smtClean="0"/>
          </a:p>
          <a:p>
            <a:r>
              <a:rPr lang="en-US" dirty="0" smtClean="0"/>
              <a:t>As with pulse, these are a small subset of those in CCFE-R(15)28</a:t>
            </a:r>
            <a:endParaRPr lang="en-US" dirty="0"/>
          </a:p>
        </p:txBody>
      </p:sp>
      <p:pic>
        <p:nvPicPr>
          <p:cNvPr id="8" name="Picture 7" descr="Murphy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5" y="643824"/>
            <a:ext cx="3135518" cy="2166678"/>
          </a:xfrm>
          <a:prstGeom prst="rect">
            <a:avLst/>
          </a:prstGeom>
        </p:spPr>
      </p:pic>
      <p:pic>
        <p:nvPicPr>
          <p:cNvPr id="9" name="Picture 8" descr="McNai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65" y="643824"/>
            <a:ext cx="3056249" cy="2166678"/>
          </a:xfrm>
          <a:prstGeom prst="rect">
            <a:avLst/>
          </a:prstGeom>
        </p:spPr>
      </p:pic>
      <p:pic>
        <p:nvPicPr>
          <p:cNvPr id="11" name="Picture 10" descr="Fishe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197" y="643824"/>
            <a:ext cx="3109095" cy="2166678"/>
          </a:xfrm>
          <a:prstGeom prst="rect">
            <a:avLst/>
          </a:prstGeom>
        </p:spPr>
      </p:pic>
      <p:pic>
        <p:nvPicPr>
          <p:cNvPr id="12" name="Picture 11" descr="JohanssonBeta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91" y="4285617"/>
            <a:ext cx="3026158" cy="2145345"/>
          </a:xfrm>
          <a:prstGeom prst="rect">
            <a:avLst/>
          </a:prstGeom>
        </p:spPr>
      </p:pic>
      <p:pic>
        <p:nvPicPr>
          <p:cNvPr id="15" name="Picture 14" descr="Yarnell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1" y="4285618"/>
            <a:ext cx="3026157" cy="2145345"/>
          </a:xfrm>
          <a:prstGeom prst="rect">
            <a:avLst/>
          </a:prstGeom>
        </p:spPr>
      </p:pic>
      <p:pic>
        <p:nvPicPr>
          <p:cNvPr id="16" name="Picture 15" descr="Lott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49" y="4285618"/>
            <a:ext cx="3028791" cy="212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9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50400"/>
            <a:ext cx="4097867" cy="5622090"/>
          </a:xfrm>
        </p:spPr>
        <p:txBody>
          <a:bodyPr/>
          <a:lstStyle/>
          <a:p>
            <a:r>
              <a:rPr lang="en-US" dirty="0" smtClean="0"/>
              <a:t>Fix the </a:t>
            </a:r>
            <a:r>
              <a:rPr lang="en-US" dirty="0" err="1" smtClean="0"/>
              <a:t>nFY</a:t>
            </a:r>
            <a:r>
              <a:rPr lang="en-US" dirty="0" smtClean="0"/>
              <a:t> (all JEFF-3.1.1 for example) and vary the decay data to probe for differences</a:t>
            </a:r>
          </a:p>
          <a:p>
            <a:endParaRPr lang="en-US" dirty="0"/>
          </a:p>
          <a:p>
            <a:r>
              <a:rPr lang="en-US" dirty="0" smtClean="0"/>
              <a:t>Right: </a:t>
            </a:r>
            <a:r>
              <a:rPr lang="en-US" baseline="30000" dirty="0" smtClean="0"/>
              <a:t>239</a:t>
            </a:r>
            <a:r>
              <a:rPr lang="en-US" dirty="0" smtClean="0"/>
              <a:t>Pu beta (top) and gamma (bottom) heat at 100 s cooling – note large variation in decay files </a:t>
            </a:r>
          </a:p>
          <a:p>
            <a:pPr lvl="1"/>
            <a:r>
              <a:rPr lang="en-US" dirty="0" smtClean="0"/>
              <a:t>Nominal values and ratio to one, here ENDF/B-VII.1</a:t>
            </a:r>
          </a:p>
          <a:p>
            <a:endParaRPr lang="en-US" dirty="0"/>
          </a:p>
          <a:p>
            <a:r>
              <a:rPr lang="en-US" dirty="0" smtClean="0"/>
              <a:t>Useful check to see what evaluations have been performed and where some libraries lag behind (or make different evaluations)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Probe the data: DD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7" name="Picture 6" descr="Bet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80" y="656600"/>
            <a:ext cx="4040708" cy="2854445"/>
          </a:xfrm>
          <a:prstGeom prst="rect">
            <a:avLst/>
          </a:prstGeom>
        </p:spPr>
      </p:pic>
      <p:pic>
        <p:nvPicPr>
          <p:cNvPr id="8" name="Picture 7" descr="Gamm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80" y="3538803"/>
            <a:ext cx="4040708" cy="28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81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75200"/>
            <a:ext cx="4087261" cy="573272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Other option: use the same DD and vary the </a:t>
            </a:r>
            <a:r>
              <a:rPr lang="en-US" dirty="0" err="1" smtClean="0"/>
              <a:t>nFY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Right: </a:t>
            </a:r>
            <a:r>
              <a:rPr lang="en-US" baseline="30000" dirty="0" smtClean="0"/>
              <a:t>233</a:t>
            </a:r>
            <a:r>
              <a:rPr lang="en-US" dirty="0" smtClean="0"/>
              <a:t>U fast fission pulse beta (top) and gamma (bottom) at 10 s cooling</a:t>
            </a:r>
          </a:p>
          <a:p>
            <a:pPr lvl="1"/>
            <a:r>
              <a:rPr lang="en-US" dirty="0" smtClean="0"/>
              <a:t>Nominal values and ratio to an example, here JEFF-3.1.1</a:t>
            </a:r>
          </a:p>
          <a:p>
            <a:pPr lvl="1"/>
            <a:endParaRPr lang="en-US" dirty="0"/>
          </a:p>
          <a:p>
            <a:r>
              <a:rPr lang="en-US" dirty="0" smtClean="0"/>
              <a:t>This is all over the place! </a:t>
            </a:r>
            <a:r>
              <a:rPr lang="en-US" i="1" dirty="0" smtClean="0"/>
              <a:t>Note</a:t>
            </a:r>
            <a:r>
              <a:rPr lang="en-US" dirty="0" smtClean="0"/>
              <a:t> that the same DD is used in each simulation, but varied independent fission yields</a:t>
            </a:r>
          </a:p>
          <a:p>
            <a:endParaRPr lang="en-US" i="1" dirty="0"/>
          </a:p>
          <a:p>
            <a:r>
              <a:rPr lang="en-US" dirty="0" smtClean="0"/>
              <a:t>Minor actinides all show the same pattern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Probe the data: </a:t>
            </a:r>
            <a:r>
              <a:rPr lang="en-US" dirty="0" err="1" smtClean="0"/>
              <a:t>nFY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C89C2-9590-0041-9DF4-50D44A9641CC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4" descr="Gamm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75" y="3507840"/>
            <a:ext cx="4000563" cy="2838320"/>
          </a:xfrm>
          <a:prstGeom prst="rect">
            <a:avLst/>
          </a:prstGeom>
        </p:spPr>
      </p:pic>
      <p:pic>
        <p:nvPicPr>
          <p:cNvPr id="6" name="Picture 5" descr="Bet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95" y="647960"/>
            <a:ext cx="4000565" cy="283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3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ualbrand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Dualbrand PowerPoint</Template>
  <TotalTime>7568</TotalTime>
  <Words>1217</Words>
  <Application>Microsoft Macintosh PowerPoint</Application>
  <PresentationFormat>On-screen Show (4:3)</PresentationFormat>
  <Paragraphs>166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Dualbrand PowerPoint</vt:lpstr>
      <vt:lpstr>PowerPoint Presentation</vt:lpstr>
      <vt:lpstr>Overview</vt:lpstr>
      <vt:lpstr>Snapshot of FISPACT-II</vt:lpstr>
      <vt:lpstr>Some new features in 3-00</vt:lpstr>
      <vt:lpstr>General validation </vt:lpstr>
      <vt:lpstr>Standard pulse simulations</vt:lpstr>
      <vt:lpstr>Non-pulse simulations</vt:lpstr>
      <vt:lpstr>Probe the data: DD</vt:lpstr>
      <vt:lpstr>Probe the data: nFY</vt:lpstr>
      <vt:lpstr>Fusion decay heat V&amp;V</vt:lpstr>
      <vt:lpstr>Some interesting results</vt:lpstr>
      <vt:lpstr>Tantalum capture</vt:lpstr>
      <vt:lpstr>s-Process nucleosynthesis</vt:lpstr>
      <vt:lpstr>Global therm/RI/MACS/sys.</vt:lpstr>
      <vt:lpstr>Nuclear Lemonade</vt:lpstr>
      <vt:lpstr>Future directions</vt:lpstr>
      <vt:lpstr>U233 nFY examples</vt:lpstr>
      <vt:lpstr>Legacy, evaluated nFY</vt:lpstr>
      <vt:lpstr>GEFY-5.2</vt:lpstr>
    </vt:vector>
  </TitlesOfParts>
  <Company>Culham Centre for Fusion Energy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Fleming, Michael</dc:creator>
  <cp:lastModifiedBy>Michael Fleming</cp:lastModifiedBy>
  <cp:revision>117</cp:revision>
  <dcterms:created xsi:type="dcterms:W3CDTF">2015-11-04T14:43:19Z</dcterms:created>
  <dcterms:modified xsi:type="dcterms:W3CDTF">2015-11-25T14:39:23Z</dcterms:modified>
</cp:coreProperties>
</file>