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84" r:id="rId3"/>
    <p:sldId id="285" r:id="rId4"/>
    <p:sldId id="293" r:id="rId5"/>
    <p:sldId id="286" r:id="rId6"/>
    <p:sldId id="292" r:id="rId7"/>
    <p:sldId id="287" r:id="rId8"/>
    <p:sldId id="294" r:id="rId9"/>
    <p:sldId id="289" r:id="rId10"/>
    <p:sldId id="290" r:id="rId11"/>
    <p:sldId id="291" r:id="rId12"/>
    <p:sldId id="288" r:id="rId13"/>
    <p:sldId id="295" r:id="rId14"/>
    <p:sldId id="296" r:id="rId1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B6C"/>
    <a:srgbClr val="E57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5" d="100"/>
          <a:sy n="145" d="100"/>
        </p:scale>
        <p:origin x="-80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4A91E-B63A-3F41-AD8D-DAF83D679034}" type="datetimeFigureOut">
              <a:rPr lang="en-GB"/>
              <a:pPr/>
              <a:t>22/04/16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2F818-C339-D946-A778-0680C82962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3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457200" y="786468"/>
            <a:ext cx="8229600" cy="536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 bwMode="auto">
          <a:xfrm>
            <a:off x="3624044" y="-12351"/>
            <a:ext cx="5519955" cy="5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72288" y="6430963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A4C89C2-9590-0041-9DF4-50D44A9641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3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ame Side Corner Rectangle 21"/>
          <p:cNvSpPr>
            <a:spLocks/>
          </p:cNvSpPr>
          <p:nvPr userDrawn="1"/>
        </p:nvSpPr>
        <p:spPr bwMode="auto">
          <a:xfrm rot="10800000">
            <a:off x="139700" y="6434138"/>
            <a:ext cx="8864600" cy="342900"/>
          </a:xfrm>
          <a:custGeom>
            <a:avLst/>
            <a:gdLst>
              <a:gd name="T0" fmla="*/ 57100 w 8864374"/>
              <a:gd name="T1" fmla="*/ 0 h 342594"/>
              <a:gd name="T2" fmla="*/ 8807274 w 8864374"/>
              <a:gd name="T3" fmla="*/ 0 h 342594"/>
              <a:gd name="T4" fmla="*/ 8864374 w 8864374"/>
              <a:gd name="T5" fmla="*/ 57100 h 342594"/>
              <a:gd name="T6" fmla="*/ 8864374 w 8864374"/>
              <a:gd name="T7" fmla="*/ 342594 h 342594"/>
              <a:gd name="T8" fmla="*/ 8864374 w 8864374"/>
              <a:gd name="T9" fmla="*/ 342594 h 342594"/>
              <a:gd name="T10" fmla="*/ 0 w 8864374"/>
              <a:gd name="T11" fmla="*/ 342594 h 342594"/>
              <a:gd name="T12" fmla="*/ 0 w 8864374"/>
              <a:gd name="T13" fmla="*/ 342594 h 342594"/>
              <a:gd name="T14" fmla="*/ 0 w 8864374"/>
              <a:gd name="T15" fmla="*/ 57100 h 342594"/>
              <a:gd name="T16" fmla="*/ 57100 w 8864374"/>
              <a:gd name="T17" fmla="*/ 0 h 3425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64374" h="342594">
                <a:moveTo>
                  <a:pt x="57100" y="0"/>
                </a:moveTo>
                <a:lnTo>
                  <a:pt x="8807274" y="0"/>
                </a:lnTo>
                <a:cubicBezTo>
                  <a:pt x="8838809" y="0"/>
                  <a:pt x="8864374" y="25565"/>
                  <a:pt x="8864374" y="57100"/>
                </a:cubicBezTo>
                <a:lnTo>
                  <a:pt x="8864374" y="342594"/>
                </a:lnTo>
                <a:lnTo>
                  <a:pt x="0" y="342594"/>
                </a:lnTo>
                <a:lnTo>
                  <a:pt x="0" y="57100"/>
                </a:lnTo>
                <a:cubicBezTo>
                  <a:pt x="0" y="25565"/>
                  <a:pt x="25565" y="0"/>
                  <a:pt x="571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113B6C"/>
          </a:solidFill>
          <a:ln w="9525">
            <a:solidFill>
              <a:srgbClr val="003A6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 sz="1800">
              <a:solidFill>
                <a:srgbClr val="003A6D"/>
              </a:solidFill>
              <a:latin typeface="Arial" charset="0"/>
            </a:endParaRPr>
          </a:p>
        </p:txBody>
      </p:sp>
      <p:pic>
        <p:nvPicPr>
          <p:cNvPr id="1030" name="Picture 7" descr="CCFE LogoR2009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70650"/>
            <a:ext cx="8683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Placeholder 2"/>
          <p:cNvSpPr>
            <a:spLocks noGrp="1"/>
          </p:cNvSpPr>
          <p:nvPr>
            <p:ph type="title"/>
          </p:nvPr>
        </p:nvSpPr>
        <p:spPr bwMode="auto">
          <a:xfrm>
            <a:off x="339725" y="1825625"/>
            <a:ext cx="8229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32" name="Picture 9" descr="UK AEA_WHITE_A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54195" b="60796"/>
          <a:stretch>
            <a:fillRect/>
          </a:stretch>
        </p:blipFill>
        <p:spPr bwMode="auto">
          <a:xfrm>
            <a:off x="9525" y="33338"/>
            <a:ext cx="611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UK AEA_WHITE_A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6"/>
          <a:stretch>
            <a:fillRect/>
          </a:stretch>
        </p:blipFill>
        <p:spPr bwMode="auto">
          <a:xfrm>
            <a:off x="615950" y="85725"/>
            <a:ext cx="6588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B8F2C6-CC07-8B44-B2BA-6B3FD8732FE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39252A2-E902-FD4C-B4D8-2E8BFA50966B}" type="slidenum">
              <a:rPr lang="en-GB" sz="1200">
                <a:solidFill>
                  <a:srgbClr val="898989"/>
                </a:solidFill>
                <a:latin typeface="Arial" charset="0"/>
              </a:rPr>
              <a:pPr eaLnBrk="1" hangingPunct="1"/>
              <a:t>1</a:t>
            </a:fld>
            <a:endParaRPr lang="en-GB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279400" y="1253921"/>
            <a:ext cx="8458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 smtClean="0"/>
              <a:t>Decay Data for Fusion Applications:</a:t>
            </a:r>
          </a:p>
          <a:p>
            <a:pPr algn="ctr" eaLnBrk="1" hangingPunct="1"/>
            <a:r>
              <a:rPr lang="en-US" sz="4400" b="1" dirty="0" smtClean="0">
                <a:solidFill>
                  <a:srgbClr val="000000"/>
                </a:solidFill>
                <a:latin typeface="Calibri"/>
                <a:cs typeface="Calibri"/>
              </a:rPr>
              <a:t>Status, Issues and Needs</a:t>
            </a:r>
            <a:endParaRPr lang="en-GB" sz="4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58775" y="2914566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 dirty="0">
                <a:solidFill>
                  <a:schemeClr val="tx2"/>
                </a:solidFill>
                <a:latin typeface="Arial" charset="0"/>
                <a:cs typeface="Arial" charset="0"/>
              </a:rPr>
              <a:t>M. 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Fleming</a:t>
            </a:r>
            <a:endParaRPr lang="en-GB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31800" y="3778020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Culham</a:t>
            </a:r>
            <a:r>
              <a:rPr lang="en-GB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Centre for Fusion Energy</a:t>
            </a:r>
          </a:p>
          <a:p>
            <a:pPr algn="ctr" eaLnBrk="1" hangingPunct="1"/>
            <a:r>
              <a:rPr lang="en-GB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UK Atomic Energy Authority</a:t>
            </a:r>
          </a:p>
          <a:p>
            <a:pPr algn="ctr" eaLnBrk="1" hangingPunct="1"/>
            <a:endParaRPr lang="en-GB" sz="2000" b="1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31800" y="5199846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OECD NEA Data Week</a:t>
            </a:r>
          </a:p>
          <a:p>
            <a:pPr algn="ctr" eaLnBrk="1" hangingPunct="1"/>
            <a:r>
              <a:rPr lang="en-GB" sz="2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Fusion</a:t>
            </a:r>
          </a:p>
          <a:p>
            <a:pPr algn="ctr" eaLnBrk="1" hangingPunct="1"/>
            <a:r>
              <a:rPr lang="en-GB" sz="2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Paris 27 April 2016 </a:t>
            </a:r>
            <a:endParaRPr lang="en-GB" sz="2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6467"/>
            <a:ext cx="8229600" cy="5230157"/>
          </a:xfrm>
        </p:spPr>
        <p:txBody>
          <a:bodyPr/>
          <a:lstStyle/>
          <a:p>
            <a:r>
              <a:rPr lang="en-US" dirty="0" smtClean="0"/>
              <a:t>The UKAEA has developed some decay data comparison scripts to probe decay data files, compare libraries and identify discrepancies</a:t>
            </a:r>
          </a:p>
          <a:p>
            <a:endParaRPr lang="en-US" dirty="0"/>
          </a:p>
          <a:p>
            <a:pPr lvl="1"/>
            <a:r>
              <a:rPr lang="en-US" dirty="0" smtClean="0"/>
              <a:t>Draw directly from decay files to compare average energy values for EEM, ELP in different decay channels, branching ratios, Q-values, compares with AME, etc. [prototype]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Or draw from decay output from FISPACT-II which interprets beta, gamma, total heat values</a:t>
            </a:r>
          </a:p>
          <a:p>
            <a:pPr lvl="1"/>
            <a:endParaRPr lang="en-US" dirty="0"/>
          </a:p>
          <a:p>
            <a:r>
              <a:rPr lang="en-US" dirty="0" smtClean="0"/>
              <a:t>This is not a tool for evaluation, but helps with nuclide identification, which is ½ of the battle…</a:t>
            </a:r>
          </a:p>
          <a:p>
            <a:endParaRPr lang="en-US" dirty="0"/>
          </a:p>
          <a:p>
            <a:r>
              <a:rPr lang="en-US" dirty="0" smtClean="0"/>
              <a:t>Nuclides with more evaluation, particularly TAGS-based re-evaluation, show large differences in apportionment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data comparison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7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ENDF/B and JEFF b-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 descr="PT_breakdown_D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9" y="578839"/>
            <a:ext cx="8360176" cy="58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6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the right nuclides which need more detailed evaluation, follow the well-established approach for fission TAGS:</a:t>
            </a:r>
          </a:p>
          <a:p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Identify materials of interest, irradiation scenarios, cooling periods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Perform analysis to find total % heat in those scenarios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From the nuclide list, find beta-decay daughter level feeding, compare with nuclide levels and available energy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Liaise with experimentalists to perform new experiments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correct DD for fusion?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30205"/>
            <a:ext cx="9144000" cy="22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3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4490"/>
            <a:ext cx="8229600" cy="53626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Reminder: </a:t>
            </a:r>
            <a:r>
              <a:rPr lang="en-US" b="1" dirty="0" smtClean="0"/>
              <a:t>All fusion calculations employing decay data, particularly gamma decay, are underestimates</a:t>
            </a:r>
            <a:endParaRPr lang="en-US" dirty="0" smtClean="0"/>
          </a:p>
          <a:p>
            <a:endParaRPr lang="en-US" b="1" dirty="0"/>
          </a:p>
          <a:p>
            <a:r>
              <a:rPr lang="en-US" dirty="0" smtClean="0"/>
              <a:t>EAF-based decay files include no updated TAGS data and do not benefit from the many decay evaluations </a:t>
            </a:r>
            <a:r>
              <a:rPr lang="en-US" dirty="0" smtClean="0"/>
              <a:t>from even</a:t>
            </a:r>
            <a:r>
              <a:rPr lang="en-US" i="1" dirty="0" smtClean="0"/>
              <a:t> before 2007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Fusion needs a decay library assembled with fusion in mind, particularly with specific inventories/observables which no-one else </a:t>
            </a:r>
            <a:r>
              <a:rPr lang="en-US" dirty="0" smtClean="0"/>
              <a:t>has motivation to fix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know there are gaps – particularly beta decay and gamma contribution – the most pressing gaps must be identified and filled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7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91576"/>
            <a:ext cx="8548688" cy="53626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rgbClr val="008000"/>
                </a:solidFill>
              </a:rPr>
              <a:t>A new decay library needs to be assembled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drawing upon the most up-to-date evaluations from around the world </a:t>
            </a:r>
          </a:p>
          <a:p>
            <a:pPr lvl="1"/>
            <a:r>
              <a:rPr lang="en-US" dirty="0" smtClean="0"/>
              <a:t>We cannot rely upon any one evaluated file set, even from our friends…</a:t>
            </a:r>
          </a:p>
          <a:p>
            <a:pPr lvl="1"/>
            <a:r>
              <a:rPr lang="en-US" dirty="0" smtClean="0"/>
              <a:t>JENDL has a new, amazingly improved DD file (Feb 16 release) </a:t>
            </a:r>
          </a:p>
          <a:p>
            <a:pPr lvl="1"/>
            <a:r>
              <a:rPr lang="en-US" dirty="0" smtClean="0"/>
              <a:t>ENDF/B has included many new evaluations with TAGS data and includes many bespoke model calculated files </a:t>
            </a:r>
            <a:r>
              <a:rPr lang="en-US" i="1" dirty="0" smtClean="0"/>
              <a:t>a la</a:t>
            </a:r>
            <a:r>
              <a:rPr lang="en-US" dirty="0" smtClean="0"/>
              <a:t> Moller (like the Zr98)</a:t>
            </a:r>
          </a:p>
          <a:p>
            <a:pPr lvl="1"/>
            <a:r>
              <a:rPr lang="en-US" dirty="0" smtClean="0"/>
              <a:t>JEFF may have a new </a:t>
            </a:r>
            <a:r>
              <a:rPr lang="en-US" dirty="0" smtClean="0"/>
              <a:t>file coming? </a:t>
            </a:r>
            <a:r>
              <a:rPr lang="en-US" dirty="0" smtClean="0"/>
              <a:t>Time + pressure = diamonds…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Fusion labs must collaborate to identify the most important nuclides which are missing gamma data</a:t>
            </a:r>
          </a:p>
          <a:p>
            <a:pPr lvl="1"/>
            <a:r>
              <a:rPr lang="en-US" dirty="0" smtClean="0"/>
              <a:t>Requires scenarios, materials, observables from fusion researchers</a:t>
            </a:r>
          </a:p>
          <a:p>
            <a:pPr lvl="1"/>
            <a:r>
              <a:rPr lang="en-US" dirty="0" smtClean="0"/>
              <a:t>Identified nuclides must be </a:t>
            </a:r>
            <a:r>
              <a:rPr lang="en-US" dirty="0" err="1" smtClean="0"/>
              <a:t>analysed</a:t>
            </a:r>
            <a:r>
              <a:rPr lang="en-US" dirty="0" smtClean="0"/>
              <a:t> for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populated daughter levels and daughter level databases</a:t>
            </a:r>
          </a:p>
          <a:p>
            <a:pPr lvl="1"/>
            <a:r>
              <a:rPr lang="en-US" dirty="0" smtClean="0"/>
              <a:t>Recommendations must be acted upon with new measurements following the hugely successful approach of fission TAGS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done?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7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73213" y="2725648"/>
            <a:ext cx="64633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work was funded by the Research Councils United Kingdom Energy </a:t>
            </a:r>
            <a:r>
              <a:rPr lang="en-US" b="1" dirty="0" err="1" smtClean="0"/>
              <a:t>Programme</a:t>
            </a:r>
            <a:r>
              <a:rPr lang="en-US" b="1" dirty="0" smtClean="0"/>
              <a:t> under grant EP/I501045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457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7134"/>
            <a:ext cx="8229600" cy="5652433"/>
          </a:xfrm>
        </p:spPr>
        <p:txBody>
          <a:bodyPr/>
          <a:lstStyle/>
          <a:p>
            <a:r>
              <a:rPr lang="en-US" dirty="0" smtClean="0"/>
              <a:t>Decay data is essential ingredient for time-dependent inventory and observables ([local/global] heating, dose,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Notably includes: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endParaRPr lang="en-US" dirty="0" smtClean="0"/>
          </a:p>
          <a:p>
            <a:pPr lvl="1"/>
            <a:r>
              <a:rPr lang="en-US" dirty="0" smtClean="0"/>
              <a:t>Decay channels (most of them)</a:t>
            </a:r>
          </a:p>
          <a:p>
            <a:pPr lvl="1"/>
            <a:r>
              <a:rPr lang="en-US" dirty="0" smtClean="0"/>
              <a:t>Average emitted energies (where channels exist)</a:t>
            </a:r>
          </a:p>
          <a:p>
            <a:pPr lvl="1"/>
            <a:r>
              <a:rPr lang="en-US" dirty="0" smtClean="0"/>
              <a:t>Spectrum of emitted particles, lines of gammas (few are complete, many are empty)</a:t>
            </a:r>
          </a:p>
          <a:p>
            <a:pPr lvl="1"/>
            <a:endParaRPr lang="en-US" dirty="0"/>
          </a:p>
          <a:p>
            <a:r>
              <a:rPr lang="en-US" dirty="0" smtClean="0"/>
              <a:t>These are not well known for many nuclides, even T</a:t>
            </a:r>
            <a:r>
              <a:rPr lang="en-US" baseline="-25000" dirty="0" smtClean="0"/>
              <a:t>1/2</a:t>
            </a:r>
            <a:r>
              <a:rPr lang="en-US" dirty="0" smtClean="0"/>
              <a:t>! In some cases </a:t>
            </a:r>
            <a:r>
              <a:rPr lang="en-US" b="1" dirty="0" smtClean="0"/>
              <a:t>feeds are missing</a:t>
            </a:r>
            <a:r>
              <a:rPr lang="en-US" dirty="0" smtClean="0"/>
              <a:t>, </a:t>
            </a:r>
            <a:r>
              <a:rPr lang="en-US" b="1" dirty="0" smtClean="0"/>
              <a:t>Q’s are not the same </a:t>
            </a:r>
            <a:r>
              <a:rPr lang="en-US" dirty="0" smtClean="0"/>
              <a:t>between libraries, </a:t>
            </a:r>
            <a:r>
              <a:rPr lang="en-US" b="1" dirty="0" smtClean="0"/>
              <a:t>spectra are completely absent </a:t>
            </a:r>
            <a:r>
              <a:rPr lang="en-US" dirty="0" smtClean="0"/>
              <a:t>or miss certain energies</a:t>
            </a:r>
            <a:endParaRPr lang="en-US" b="1" dirty="0" smtClean="0"/>
          </a:p>
          <a:p>
            <a:pPr lvl="1"/>
            <a:r>
              <a:rPr lang="en-US" dirty="0" smtClean="0"/>
              <a:t>For fusion activation products, many will not have spectra or are missing components of the spectra – particularly high energy gamma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Dose response is gamma-energy dependent, and so is gamma penetration through materials - missing high energy is a problem!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Data intro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1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Pandemonium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362"/>
            <a:ext cx="9144000" cy="39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gamma/beta measurements from well-known/respected fission decay heat experiments have shown significant disagreement with simulation </a:t>
            </a:r>
          </a:p>
          <a:p>
            <a:pPr lvl="1"/>
            <a:r>
              <a:rPr lang="en-US" dirty="0" smtClean="0"/>
              <a:t>Culprit: No high-energy gamma data </a:t>
            </a:r>
          </a:p>
          <a:p>
            <a:pPr lvl="1"/>
            <a:r>
              <a:rPr lang="en-US" dirty="0" smtClean="0"/>
              <a:t>Solution: TAGS</a:t>
            </a:r>
          </a:p>
          <a:p>
            <a:pPr lvl="1"/>
            <a:r>
              <a:rPr lang="en-US" dirty="0" smtClean="0"/>
              <a:t>Status: Ongoing, time-intensive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decay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621" y="2803526"/>
            <a:ext cx="4605267" cy="362743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962930"/>
            <a:ext cx="3773488" cy="326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r>
              <a:rPr lang="en-US" dirty="0" smtClean="0"/>
              <a:t>NB: these include thousands of nuclides – a 30% integral discrepancy means huge errors in many files!</a:t>
            </a:r>
          </a:p>
          <a:p>
            <a:endParaRPr lang="en-US" dirty="0" smtClean="0"/>
          </a:p>
          <a:p>
            <a:r>
              <a:rPr lang="en-US" dirty="0"/>
              <a:t>Subject of recent FISPACT-II validation efforts and DD-</a:t>
            </a:r>
            <a:r>
              <a:rPr lang="en-US" dirty="0" err="1"/>
              <a:t>nFY</a:t>
            </a:r>
            <a:r>
              <a:rPr lang="en-US" dirty="0"/>
              <a:t> library analyses</a:t>
            </a:r>
          </a:p>
          <a:p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FISPACT-II can handle all ENDF-6 decay data files including:</a:t>
            </a:r>
          </a:p>
          <a:p>
            <a:pPr lvl="1"/>
            <a:r>
              <a:rPr lang="en-US" dirty="0" smtClean="0"/>
              <a:t>JEFF-3.X</a:t>
            </a:r>
          </a:p>
          <a:p>
            <a:pPr lvl="1"/>
            <a:r>
              <a:rPr lang="en-US" dirty="0" smtClean="0"/>
              <a:t>JENDL-4.0u and 2015/16 updates</a:t>
            </a:r>
          </a:p>
          <a:p>
            <a:pPr lvl="1"/>
            <a:r>
              <a:rPr lang="en-US" dirty="0" smtClean="0"/>
              <a:t>ENDF/B-VII.1</a:t>
            </a:r>
          </a:p>
          <a:p>
            <a:pPr lvl="1"/>
            <a:r>
              <a:rPr lang="en-US" dirty="0" smtClean="0"/>
              <a:t>UKDD-12 </a:t>
            </a:r>
          </a:p>
          <a:p>
            <a:pPr lvl="1"/>
            <a:r>
              <a:rPr lang="en-US" dirty="0" smtClean="0"/>
              <a:t>as well as legacy EAF</a:t>
            </a:r>
          </a:p>
          <a:p>
            <a:pPr lvl="1"/>
            <a:endParaRPr lang="en-US" dirty="0"/>
          </a:p>
          <a:p>
            <a:r>
              <a:rPr lang="en-US" dirty="0" smtClean="0"/>
              <a:t>UKDD-12 represents the evolution of EAF data with many JEFF-3.1.1 replacements and a few other nuclides poached from ENDF/B and JENDL</a:t>
            </a:r>
          </a:p>
          <a:p>
            <a:endParaRPr lang="en-US" dirty="0"/>
          </a:p>
          <a:p>
            <a:r>
              <a:rPr lang="en-US" dirty="0" smtClean="0"/>
              <a:t>Comparisons between libraries can quickly demonstrate unresolved issues in decay data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FISPACT-II decay handling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4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46612"/>
            <a:ext cx="8229600" cy="2277407"/>
          </a:xfrm>
        </p:spPr>
        <p:txBody>
          <a:bodyPr/>
          <a:lstStyle/>
          <a:p>
            <a:r>
              <a:rPr lang="en-US" dirty="0" smtClean="0"/>
              <a:t>CCFE-R(15)28 and supplements S1/S2 give decay data comparisons nuclide-by-nuclide for benchmark scenarios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FISPACT-II data probing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 descr="gamma+to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38"/>
            <a:ext cx="3327671" cy="2359098"/>
          </a:xfrm>
          <a:prstGeom prst="rect">
            <a:avLst/>
          </a:prstGeom>
        </p:spPr>
      </p:pic>
      <p:pic>
        <p:nvPicPr>
          <p:cNvPr id="7" name="Picture 6" descr="Gamm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75" y="1833373"/>
            <a:ext cx="6384288" cy="44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5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6468"/>
            <a:ext cx="8229600" cy="1912282"/>
          </a:xfrm>
        </p:spPr>
        <p:txBody>
          <a:bodyPr/>
          <a:lstStyle/>
          <a:p>
            <a:r>
              <a:rPr lang="en-US" dirty="0" smtClean="0"/>
              <a:t>Work for fission decay heat corrections has already solved the missing gamma energy problem for many nuclides…</a:t>
            </a:r>
          </a:p>
          <a:p>
            <a:pPr lvl="1"/>
            <a:r>
              <a:rPr lang="en-US" dirty="0" smtClean="0"/>
              <a:t>Unfortunately for fusion, only in the region of neutron-rich fission products – so Z=~35-45 and Z=~50-65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814" y="-12351"/>
            <a:ext cx="7596186" cy="591191"/>
          </a:xfrm>
        </p:spPr>
        <p:txBody>
          <a:bodyPr/>
          <a:lstStyle/>
          <a:p>
            <a:r>
              <a:rPr lang="en-US" dirty="0" smtClean="0"/>
              <a:t>Where has fission solved our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 descr="ENDF_nF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43" y="2370666"/>
            <a:ext cx="5519955" cy="3863969"/>
          </a:xfrm>
          <a:prstGeom prst="rect">
            <a:avLst/>
          </a:prstGeom>
        </p:spPr>
      </p:pic>
      <p:pic>
        <p:nvPicPr>
          <p:cNvPr id="6" name="Picture 5" descr="ENDF_nFY_TAG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44" y="2370665"/>
            <a:ext cx="5519956" cy="3863969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1" y="2259673"/>
            <a:ext cx="3166843" cy="536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Neutron-rich nuclides are more or less the only fission products</a:t>
            </a:r>
          </a:p>
          <a:p>
            <a:endParaRPr lang="en-US" dirty="0"/>
          </a:p>
          <a:p>
            <a:r>
              <a:rPr lang="en-US" dirty="0" smtClean="0"/>
              <a:t>Both sides are required for fusion</a:t>
            </a:r>
          </a:p>
          <a:p>
            <a:endParaRPr lang="en-US" dirty="0"/>
          </a:p>
          <a:p>
            <a:r>
              <a:rPr lang="en-US" dirty="0" smtClean="0"/>
              <a:t>Many materials, channels and products means there are likely many that are wrong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788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063" y="786468"/>
            <a:ext cx="8567737" cy="2825095"/>
          </a:xfrm>
        </p:spPr>
        <p:txBody>
          <a:bodyPr/>
          <a:lstStyle/>
          <a:p>
            <a:r>
              <a:rPr lang="en-US" dirty="0" smtClean="0"/>
              <a:t>Zr98 (exotic, but </a:t>
            </a:r>
            <a:r>
              <a:rPr lang="en-US" dirty="0" smtClean="0"/>
              <a:t>extreme </a:t>
            </a:r>
            <a:r>
              <a:rPr lang="en-US" dirty="0" smtClean="0"/>
              <a:t>demonstration of </a:t>
            </a:r>
            <a:r>
              <a:rPr lang="en-US" dirty="0" smtClean="0"/>
              <a:t>what can happen…)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files…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6" y="1841508"/>
            <a:ext cx="4755192" cy="4008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539" y="1225954"/>
            <a:ext cx="3836335" cy="5205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1313" y="3257620"/>
            <a:ext cx="23495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Gamma=0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" y="3257620"/>
            <a:ext cx="381635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Gamma=449 </a:t>
            </a:r>
            <a:r>
              <a:rPr lang="en-US" sz="4000" b="1" dirty="0" err="1" smtClean="0">
                <a:solidFill>
                  <a:srgbClr val="3366FF"/>
                </a:solidFill>
              </a:rPr>
              <a:t>keV</a:t>
            </a: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563" y="1602730"/>
            <a:ext cx="1841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ENDF/B-VII.1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31322" y="1602730"/>
            <a:ext cx="14819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JEFF-3.1.1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209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ualbrand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Dualbrand PowerPoint</Template>
  <TotalTime>6618</TotalTime>
  <Words>962</Words>
  <Application>Microsoft Macintosh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Dualbrand PowerPoint</vt:lpstr>
      <vt:lpstr>PowerPoint Presentation</vt:lpstr>
      <vt:lpstr>PowerPoint Presentation</vt:lpstr>
      <vt:lpstr>Decay Data intro comments</vt:lpstr>
      <vt:lpstr>Pandemonium effect</vt:lpstr>
      <vt:lpstr>Evidence for decay problems</vt:lpstr>
      <vt:lpstr>FISPACT-II decay handling</vt:lpstr>
      <vt:lpstr>FISPACT-II data probing</vt:lpstr>
      <vt:lpstr>Where has fission solved our problem?</vt:lpstr>
      <vt:lpstr>Looking at the files…</vt:lpstr>
      <vt:lpstr>Decay data comparison tools</vt:lpstr>
      <vt:lpstr>ENDF/B and JEFF b-</vt:lpstr>
      <vt:lpstr>How to correct DD for fusion?</vt:lpstr>
      <vt:lpstr>Conclusions</vt:lpstr>
      <vt:lpstr>What needs to be done?</vt:lpstr>
    </vt:vector>
  </TitlesOfParts>
  <Company>Culham Centre for Fusion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Fleming, Michael</dc:creator>
  <cp:lastModifiedBy>Michael Fleming</cp:lastModifiedBy>
  <cp:revision>246</cp:revision>
  <dcterms:created xsi:type="dcterms:W3CDTF">2015-11-04T14:43:19Z</dcterms:created>
  <dcterms:modified xsi:type="dcterms:W3CDTF">2016-04-22T15:06:34Z</dcterms:modified>
</cp:coreProperties>
</file>