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85" r:id="rId3"/>
    <p:sldId id="286" r:id="rId4"/>
    <p:sldId id="299" r:id="rId5"/>
    <p:sldId id="287" r:id="rId6"/>
    <p:sldId id="288" r:id="rId7"/>
    <p:sldId id="289" r:id="rId8"/>
    <p:sldId id="290" r:id="rId9"/>
    <p:sldId id="292" r:id="rId10"/>
    <p:sldId id="293" r:id="rId11"/>
    <p:sldId id="294" r:id="rId12"/>
    <p:sldId id="291" r:id="rId13"/>
    <p:sldId id="295" r:id="rId14"/>
    <p:sldId id="298" r:id="rId15"/>
    <p:sldId id="297" r:id="rId16"/>
    <p:sldId id="296" r:id="rId17"/>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B6C"/>
    <a:srgbClr val="E57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94660"/>
  </p:normalViewPr>
  <p:slideViewPr>
    <p:cSldViewPr snapToGrid="0" snapToObjects="1">
      <p:cViewPr>
        <p:scale>
          <a:sx n="165" d="100"/>
          <a:sy n="165" d="100"/>
        </p:scale>
        <p:origin x="-792" y="-4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34A91E-B63A-3F41-AD8D-DAF83D679034}" type="datetimeFigureOut">
              <a:rPr lang="en-GB"/>
              <a:pPr/>
              <a:t>22/04/16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52F818-C339-D946-A778-0680C8296237}" type="slidenum">
              <a:rPr lang="en-GB"/>
              <a:pPr/>
              <a:t>‹#›</a:t>
            </a:fld>
            <a:endParaRPr lang="en-GB"/>
          </a:p>
        </p:txBody>
      </p:sp>
    </p:spTree>
    <p:extLst>
      <p:ext uri="{BB962C8B-B14F-4D97-AF65-F5344CB8AC3E}">
        <p14:creationId xmlns:p14="http://schemas.microsoft.com/office/powerpoint/2010/main" val="28111325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ext Placeholder 2"/>
          <p:cNvSpPr>
            <a:spLocks noGrp="1"/>
          </p:cNvSpPr>
          <p:nvPr>
            <p:ph idx="1"/>
          </p:nvPr>
        </p:nvSpPr>
        <p:spPr>
          <a:xfrm>
            <a:off x="457200" y="786468"/>
            <a:ext cx="8229600" cy="5362662"/>
          </a:xfrm>
          <a:prstGeom prst="rect">
            <a:avLst/>
          </a:prstGeom>
        </p:spPr>
        <p:txBody>
          <a:bodyPr vert="horz" lIns="91440" tIns="45720" rIns="91440" bIns="45720" rtlCol="0">
            <a:normAutofit/>
          </a:bodyPr>
          <a:lstStyle>
            <a:lvl1pPr>
              <a:defRPr sz="2000"/>
            </a:lvl1pPr>
            <a:lvl2pPr>
              <a:defRPr sz="1800"/>
            </a:lvl2pPr>
            <a:lvl3pPr>
              <a:defRPr sz="1800"/>
            </a:lvl3pPr>
            <a:lvl4pPr>
              <a:defRPr sz="18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itle Placeholder 2"/>
          <p:cNvSpPr>
            <a:spLocks noGrp="1"/>
          </p:cNvSpPr>
          <p:nvPr>
            <p:ph type="title"/>
          </p:nvPr>
        </p:nvSpPr>
        <p:spPr bwMode="auto">
          <a:xfrm>
            <a:off x="3624044" y="-12351"/>
            <a:ext cx="5519955" cy="59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3200" baseline="0">
                <a:solidFill>
                  <a:schemeClr val="bg1"/>
                </a:solidFill>
              </a:defRPr>
            </a:lvl1pPr>
          </a:lstStyle>
          <a:p>
            <a:pPr lvl="0"/>
            <a:r>
              <a:rPr lang="en-US" altLang="en-US" smtClean="0"/>
              <a:t>Click to edit Master title style</a:t>
            </a:r>
            <a:endParaRPr lang="en-GB" altLang="en-US" dirty="0" smtClean="0"/>
          </a:p>
        </p:txBody>
      </p:sp>
      <p:sp>
        <p:nvSpPr>
          <p:cNvPr id="4" name="Slide Number Placeholder 5"/>
          <p:cNvSpPr>
            <a:spLocks noGrp="1"/>
          </p:cNvSpPr>
          <p:nvPr>
            <p:ph type="sldNum" sz="quarter" idx="10"/>
          </p:nvPr>
        </p:nvSpPr>
        <p:spPr>
          <a:xfrm>
            <a:off x="6872288" y="6430963"/>
            <a:ext cx="2133600" cy="365125"/>
          </a:xfrm>
        </p:spPr>
        <p:txBody>
          <a:bodyPr/>
          <a:lstStyle>
            <a:lvl1pPr>
              <a:defRPr>
                <a:latin typeface="Arial" charset="0"/>
              </a:defRPr>
            </a:lvl1pPr>
          </a:lstStyle>
          <a:p>
            <a:fld id="{9A4C89C2-9590-0041-9DF4-50D44A9641CC}" type="slidenum">
              <a:rPr lang="en-GB"/>
              <a:pPr/>
              <a:t>‹#›</a:t>
            </a:fld>
            <a:endParaRPr lang="en-GB"/>
          </a:p>
        </p:txBody>
      </p:sp>
    </p:spTree>
    <p:extLst>
      <p:ext uri="{BB962C8B-B14F-4D97-AF65-F5344CB8AC3E}">
        <p14:creationId xmlns:p14="http://schemas.microsoft.com/office/powerpoint/2010/main" val="243323494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 Same Side Corner Rectangle 21"/>
          <p:cNvSpPr>
            <a:spLocks/>
          </p:cNvSpPr>
          <p:nvPr userDrawn="1"/>
        </p:nvSpPr>
        <p:spPr bwMode="auto">
          <a:xfrm rot="10800000">
            <a:off x="139700" y="6434138"/>
            <a:ext cx="8864600" cy="342900"/>
          </a:xfrm>
          <a:custGeom>
            <a:avLst/>
            <a:gdLst>
              <a:gd name="T0" fmla="*/ 57100 w 8864374"/>
              <a:gd name="T1" fmla="*/ 0 h 342594"/>
              <a:gd name="T2" fmla="*/ 8807274 w 8864374"/>
              <a:gd name="T3" fmla="*/ 0 h 342594"/>
              <a:gd name="T4" fmla="*/ 8864374 w 8864374"/>
              <a:gd name="T5" fmla="*/ 57100 h 342594"/>
              <a:gd name="T6" fmla="*/ 8864374 w 8864374"/>
              <a:gd name="T7" fmla="*/ 342594 h 342594"/>
              <a:gd name="T8" fmla="*/ 8864374 w 8864374"/>
              <a:gd name="T9" fmla="*/ 342594 h 342594"/>
              <a:gd name="T10" fmla="*/ 0 w 8864374"/>
              <a:gd name="T11" fmla="*/ 342594 h 342594"/>
              <a:gd name="T12" fmla="*/ 0 w 8864374"/>
              <a:gd name="T13" fmla="*/ 342594 h 342594"/>
              <a:gd name="T14" fmla="*/ 0 w 8864374"/>
              <a:gd name="T15" fmla="*/ 57100 h 342594"/>
              <a:gd name="T16" fmla="*/ 57100 w 8864374"/>
              <a:gd name="T17" fmla="*/ 0 h 3425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64374" h="342594">
                <a:moveTo>
                  <a:pt x="57100" y="0"/>
                </a:moveTo>
                <a:lnTo>
                  <a:pt x="8807274" y="0"/>
                </a:lnTo>
                <a:cubicBezTo>
                  <a:pt x="8838809" y="0"/>
                  <a:pt x="8864374" y="25565"/>
                  <a:pt x="8864374" y="57100"/>
                </a:cubicBezTo>
                <a:lnTo>
                  <a:pt x="8864374" y="342594"/>
                </a:lnTo>
                <a:lnTo>
                  <a:pt x="0" y="342594"/>
                </a:lnTo>
                <a:lnTo>
                  <a:pt x="0" y="57100"/>
                </a:lnTo>
                <a:cubicBezTo>
                  <a:pt x="0" y="25565"/>
                  <a:pt x="25565" y="0"/>
                  <a:pt x="57100" y="0"/>
                </a:cubicBezTo>
                <a:close/>
              </a:path>
            </a:pathLst>
          </a:custGeom>
          <a:solidFill>
            <a:schemeClr val="tx2"/>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endParaRPr lang="en-US"/>
          </a:p>
        </p:txBody>
      </p:sp>
      <p:sp>
        <p:nvSpPr>
          <p:cNvPr id="7" name="Rectangle 6"/>
          <p:cNvSpPr>
            <a:spLocks noChangeArrowheads="1"/>
          </p:cNvSpPr>
          <p:nvPr/>
        </p:nvSpPr>
        <p:spPr bwMode="auto">
          <a:xfrm>
            <a:off x="0" y="0"/>
            <a:ext cx="9144000" cy="579438"/>
          </a:xfrm>
          <a:prstGeom prst="rect">
            <a:avLst/>
          </a:prstGeom>
          <a:solidFill>
            <a:srgbClr val="113B6C"/>
          </a:solidFill>
          <a:ln w="9525">
            <a:solidFill>
              <a:srgbClr val="003A6D"/>
            </a:solidFill>
            <a:miter lim="800000"/>
            <a:headEnd/>
            <a:tailEnd/>
          </a:ln>
          <a:effectLst>
            <a:outerShdw blurRad="40000" dist="23000" dir="5400000" rotWithShape="0">
              <a:srgbClr val="000000">
                <a:alpha val="34998"/>
              </a:srgbClr>
            </a:outerShdw>
          </a:effectLst>
        </p:spPr>
        <p:txBody>
          <a:bodyPr anchor="ctr"/>
          <a:lstStyle/>
          <a:p>
            <a:pPr algn="ctr"/>
            <a:endParaRPr lang="en-US" sz="1800">
              <a:solidFill>
                <a:srgbClr val="003A6D"/>
              </a:solidFill>
              <a:latin typeface="Arial" charset="0"/>
            </a:endParaRPr>
          </a:p>
        </p:txBody>
      </p:sp>
      <p:sp>
        <p:nvSpPr>
          <p:cNvPr id="1031" name="Title Placeholder 2"/>
          <p:cNvSpPr>
            <a:spLocks noGrp="1"/>
          </p:cNvSpPr>
          <p:nvPr>
            <p:ph type="title"/>
          </p:nvPr>
        </p:nvSpPr>
        <p:spPr bwMode="auto">
          <a:xfrm>
            <a:off x="339725" y="1825625"/>
            <a:ext cx="8229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32" name="Picture 9" descr="UK AEA_WHITE_AW.png"/>
          <p:cNvPicPr>
            <a:picLocks noChangeAspect="1"/>
          </p:cNvPicPr>
          <p:nvPr userDrawn="1"/>
        </p:nvPicPr>
        <p:blipFill>
          <a:blip r:embed="rId3">
            <a:extLst>
              <a:ext uri="{28A0092B-C50C-407E-A947-70E740481C1C}">
                <a14:useLocalDpi xmlns:a14="http://schemas.microsoft.com/office/drawing/2010/main" val="0"/>
              </a:ext>
            </a:extLst>
          </a:blip>
          <a:srcRect l="4602" r="54195" b="60796"/>
          <a:stretch>
            <a:fillRect/>
          </a:stretch>
        </p:blipFill>
        <p:spPr bwMode="auto">
          <a:xfrm>
            <a:off x="9525" y="33338"/>
            <a:ext cx="61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UK AEA_WHITE_AW.png"/>
          <p:cNvPicPr>
            <a:picLocks noChangeAspect="1"/>
          </p:cNvPicPr>
          <p:nvPr userDrawn="1"/>
        </p:nvPicPr>
        <p:blipFill>
          <a:blip r:embed="rId3">
            <a:extLst>
              <a:ext uri="{28A0092B-C50C-407E-A947-70E740481C1C}">
                <a14:useLocalDpi xmlns:a14="http://schemas.microsoft.com/office/drawing/2010/main" val="0"/>
              </a:ext>
            </a:extLst>
          </a:blip>
          <a:srcRect t="33736"/>
          <a:stretch>
            <a:fillRect/>
          </a:stretch>
        </p:blipFill>
        <p:spPr bwMode="auto">
          <a:xfrm>
            <a:off x="615950" y="85725"/>
            <a:ext cx="6588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1B8F2C6-CC07-8B44-B2BA-6B3FD8732FE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5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2pPr>
      <a:lvl3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3pPr>
      <a:lvl4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4pPr>
      <a:lvl5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endl.web.psi.ch/tendl_2015/randomYield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39252A2-E902-FD4C-B4D8-2E8BFA50966B}" type="slidenum">
              <a:rPr lang="en-GB" sz="1200">
                <a:solidFill>
                  <a:srgbClr val="898989"/>
                </a:solidFill>
                <a:latin typeface="Arial" charset="0"/>
              </a:rPr>
              <a:pPr eaLnBrk="1" hangingPunct="1"/>
              <a:t>1</a:t>
            </a:fld>
            <a:endParaRPr lang="en-GB" sz="1200">
              <a:solidFill>
                <a:srgbClr val="898989"/>
              </a:solidFill>
              <a:latin typeface="Arial" charset="0"/>
            </a:endParaRPr>
          </a:p>
        </p:txBody>
      </p:sp>
      <p:sp>
        <p:nvSpPr>
          <p:cNvPr id="3076" name="TextBox 6"/>
          <p:cNvSpPr txBox="1">
            <a:spLocks noChangeArrowheads="1"/>
          </p:cNvSpPr>
          <p:nvPr/>
        </p:nvSpPr>
        <p:spPr bwMode="auto">
          <a:xfrm>
            <a:off x="279400" y="957933"/>
            <a:ext cx="8458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sz="4400" b="1" dirty="0" smtClean="0">
                <a:solidFill>
                  <a:srgbClr val="000000"/>
                </a:solidFill>
                <a:latin typeface="Arial" charset="0"/>
                <a:cs typeface="Arial" charset="0"/>
              </a:rPr>
              <a:t>Bayesian Monte-Carlo and Experimental Uncertainties</a:t>
            </a:r>
            <a:endParaRPr lang="en-GB" sz="4400" b="1" dirty="0">
              <a:solidFill>
                <a:srgbClr val="000000"/>
              </a:solidFill>
              <a:latin typeface="Arial" charset="0"/>
              <a:cs typeface="Arial" charset="0"/>
            </a:endParaRPr>
          </a:p>
        </p:txBody>
      </p:sp>
      <p:sp>
        <p:nvSpPr>
          <p:cNvPr id="3078" name="TextBox 7"/>
          <p:cNvSpPr txBox="1">
            <a:spLocks noChangeArrowheads="1"/>
          </p:cNvSpPr>
          <p:nvPr/>
        </p:nvSpPr>
        <p:spPr bwMode="auto">
          <a:xfrm>
            <a:off x="279400" y="3240581"/>
            <a:ext cx="8458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b="1" dirty="0">
                <a:solidFill>
                  <a:schemeClr val="tx2"/>
                </a:solidFill>
                <a:latin typeface="Arial" charset="0"/>
                <a:cs typeface="Arial" charset="0"/>
              </a:rPr>
              <a:t>M. </a:t>
            </a:r>
            <a:r>
              <a:rPr lang="en-GB" b="1" dirty="0" smtClean="0">
                <a:solidFill>
                  <a:schemeClr val="tx2"/>
                </a:solidFill>
                <a:latin typeface="Arial" charset="0"/>
                <a:cs typeface="Arial" charset="0"/>
              </a:rPr>
              <a:t>Fleming</a:t>
            </a:r>
          </a:p>
          <a:p>
            <a:pPr algn="ctr" eaLnBrk="1" hangingPunct="1"/>
            <a:endParaRPr lang="en-GB" b="1" dirty="0">
              <a:solidFill>
                <a:schemeClr val="tx2"/>
              </a:solidFill>
              <a:latin typeface="Arial" charset="0"/>
              <a:cs typeface="Arial" charset="0"/>
            </a:endParaRPr>
          </a:p>
          <a:p>
            <a:pPr algn="ctr" eaLnBrk="1" hangingPunct="1"/>
            <a:r>
              <a:rPr lang="en-GB" b="1" dirty="0" smtClean="0">
                <a:solidFill>
                  <a:schemeClr val="tx2"/>
                </a:solidFill>
                <a:latin typeface="Arial" charset="0"/>
                <a:cs typeface="Arial" charset="0"/>
              </a:rPr>
              <a:t>UK Atomic Energy Authority</a:t>
            </a:r>
            <a:endParaRPr lang="en-GB" b="1" dirty="0">
              <a:solidFill>
                <a:schemeClr val="tx2"/>
              </a:solidFill>
              <a:latin typeface="Arial" charset="0"/>
              <a:cs typeface="Arial" charset="0"/>
            </a:endParaRPr>
          </a:p>
        </p:txBody>
      </p:sp>
      <p:sp>
        <p:nvSpPr>
          <p:cNvPr id="6" name="TextBox 6"/>
          <p:cNvSpPr txBox="1">
            <a:spLocks noChangeArrowheads="1"/>
          </p:cNvSpPr>
          <p:nvPr/>
        </p:nvSpPr>
        <p:spPr bwMode="auto">
          <a:xfrm>
            <a:off x="431800" y="5199846"/>
            <a:ext cx="845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sz="2000" b="1" i="1" dirty="0">
                <a:solidFill>
                  <a:srgbClr val="000000"/>
                </a:solidFill>
                <a:latin typeface="Arial" charset="0"/>
                <a:cs typeface="Arial" charset="0"/>
              </a:rPr>
              <a:t>OECD NEA Data Week</a:t>
            </a:r>
          </a:p>
          <a:p>
            <a:pPr algn="ctr" eaLnBrk="1" hangingPunct="1"/>
            <a:r>
              <a:rPr lang="en-GB" sz="2000" b="1" i="1" dirty="0" smtClean="0">
                <a:solidFill>
                  <a:srgbClr val="000000"/>
                </a:solidFill>
                <a:latin typeface="Arial" charset="0"/>
                <a:cs typeface="Arial" charset="0"/>
              </a:rPr>
              <a:t>JEFF Decay Data and Fission Yields Working Group</a:t>
            </a:r>
            <a:endParaRPr lang="en-GB" sz="2000" b="1" i="1" dirty="0">
              <a:solidFill>
                <a:srgbClr val="000000"/>
              </a:solidFill>
              <a:latin typeface="Arial" charset="0"/>
              <a:cs typeface="Arial" charset="0"/>
            </a:endParaRPr>
          </a:p>
          <a:p>
            <a:pPr algn="ctr" eaLnBrk="1" hangingPunct="1"/>
            <a:r>
              <a:rPr lang="en-GB" sz="2000" b="1" i="1" dirty="0">
                <a:solidFill>
                  <a:srgbClr val="000000"/>
                </a:solidFill>
                <a:latin typeface="Arial" charset="0"/>
                <a:cs typeface="Arial" charset="0"/>
              </a:rPr>
              <a:t>Paris </a:t>
            </a:r>
            <a:r>
              <a:rPr lang="en-GB" sz="2000" b="1" i="1" dirty="0" smtClean="0">
                <a:solidFill>
                  <a:srgbClr val="000000"/>
                </a:solidFill>
                <a:latin typeface="Arial" charset="0"/>
                <a:cs typeface="Arial" charset="0"/>
              </a:rPr>
              <a:t>27 April 2016 </a:t>
            </a:r>
            <a:endParaRPr lang="en-GB" sz="2000" b="1" i="1" dirty="0">
              <a:solidFill>
                <a:srgbClr val="0000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Approach prototyped is quite simple:</a:t>
            </a:r>
          </a:p>
          <a:p>
            <a:pPr lvl="1"/>
            <a:endParaRPr lang="en-US" dirty="0" smtClean="0"/>
          </a:p>
          <a:p>
            <a:pPr lvl="1"/>
            <a:r>
              <a:rPr lang="en-US" dirty="0" smtClean="0"/>
              <a:t>Mean values fixed as end-of-</a:t>
            </a:r>
            <a:r>
              <a:rPr lang="en-US" dirty="0" err="1" smtClean="0"/>
              <a:t>optimisation</a:t>
            </a:r>
            <a:r>
              <a:rPr lang="en-US" dirty="0" smtClean="0"/>
              <a:t> values from DR BMC method</a:t>
            </a:r>
          </a:p>
          <a:p>
            <a:pPr lvl="1"/>
            <a:endParaRPr lang="en-US" dirty="0" smtClean="0"/>
          </a:p>
          <a:p>
            <a:pPr lvl="1"/>
            <a:r>
              <a:rPr lang="en-US" dirty="0" smtClean="0"/>
              <a:t>Variances taken as default GEF ratios of default GEF parameters</a:t>
            </a:r>
          </a:p>
          <a:p>
            <a:pPr lvl="1"/>
            <a:endParaRPr lang="en-US" dirty="0" smtClean="0"/>
          </a:p>
          <a:p>
            <a:pPr lvl="1"/>
            <a:r>
              <a:rPr lang="en-US" dirty="0" smtClean="0"/>
              <a:t>Sets of files are generated with </a:t>
            </a:r>
            <a:r>
              <a:rPr lang="en-US" b="1" dirty="0" smtClean="0"/>
              <a:t>Gaussian</a:t>
            </a:r>
            <a:r>
              <a:rPr lang="en-US" dirty="0" smtClean="0"/>
              <a:t> samples over all parameters</a:t>
            </a:r>
          </a:p>
          <a:p>
            <a:pPr lvl="1"/>
            <a:endParaRPr lang="en-US" dirty="0" smtClean="0"/>
          </a:p>
          <a:p>
            <a:pPr lvl="1"/>
            <a:r>
              <a:rPr lang="en-US" dirty="0" smtClean="0"/>
              <a:t>Statistical collapse of sampled files compared with evaluated data</a:t>
            </a:r>
          </a:p>
          <a:p>
            <a:pPr lvl="1"/>
            <a:endParaRPr lang="en-US" dirty="0" smtClean="0"/>
          </a:p>
          <a:p>
            <a:pPr lvl="1"/>
            <a:r>
              <a:rPr lang="en-US" dirty="0" smtClean="0"/>
              <a:t>Variances are gently nudged based on sampled-to-evaluated fitness of all reasonably converged yields</a:t>
            </a:r>
          </a:p>
          <a:p>
            <a:pPr lvl="1"/>
            <a:endParaRPr lang="en-US" dirty="0" smtClean="0"/>
          </a:p>
          <a:p>
            <a:pPr lvl="1"/>
            <a:r>
              <a:rPr lang="en-US" dirty="0" smtClean="0"/>
              <a:t>Continue until update has no effect</a:t>
            </a:r>
          </a:p>
          <a:p>
            <a:pPr lvl="1"/>
            <a:endParaRPr lang="en-US" dirty="0"/>
          </a:p>
          <a:p>
            <a:r>
              <a:rPr lang="en-US" dirty="0" smtClean="0"/>
              <a:t>Result depends on fitness function, path to minimum and target</a:t>
            </a:r>
          </a:p>
          <a:p>
            <a:pPr lvl="1"/>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Updating</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10</a:t>
            </a:fld>
            <a:endParaRPr lang="en-GB"/>
          </a:p>
        </p:txBody>
      </p:sp>
    </p:spTree>
    <p:extLst>
      <p:ext uri="{BB962C8B-B14F-4D97-AF65-F5344CB8AC3E}">
        <p14:creationId xmlns:p14="http://schemas.microsoft.com/office/powerpoint/2010/main" val="27774647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design parameter updating algorithms to push input variances toward reproducing evaluated uncertainties, but only as far as the physical model can cooperate with the evaluated uncertainties…</a:t>
            </a:r>
            <a:endParaRPr lang="en-US" dirty="0" smtClean="0"/>
          </a:p>
        </p:txBody>
      </p:sp>
      <p:sp>
        <p:nvSpPr>
          <p:cNvPr id="3" name="Title 2"/>
          <p:cNvSpPr>
            <a:spLocks noGrp="1"/>
          </p:cNvSpPr>
          <p:nvPr>
            <p:ph type="title"/>
          </p:nvPr>
        </p:nvSpPr>
        <p:spPr/>
        <p:txBody>
          <a:bodyPr/>
          <a:lstStyle/>
          <a:p>
            <a:r>
              <a:rPr lang="en-US" dirty="0" smtClean="0"/>
              <a:t>Variance update prototype</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11</a:t>
            </a:fld>
            <a:endParaRPr lang="en-GB"/>
          </a:p>
        </p:txBody>
      </p:sp>
      <p:pic>
        <p:nvPicPr>
          <p:cNvPr id="5" name="Picture 4" descr="U235_thermal_zoom_un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757" y="1925782"/>
            <a:ext cx="4572000" cy="3200400"/>
          </a:xfrm>
          <a:prstGeom prst="rect">
            <a:avLst/>
          </a:prstGeom>
        </p:spPr>
      </p:pic>
      <p:pic>
        <p:nvPicPr>
          <p:cNvPr id="6" name="Picture 5" descr="NUC_iteration_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9498"/>
            <a:ext cx="3294303" cy="2306012"/>
          </a:xfrm>
          <a:prstGeom prst="rect">
            <a:avLst/>
          </a:prstGeom>
        </p:spPr>
      </p:pic>
      <p:pic>
        <p:nvPicPr>
          <p:cNvPr id="7" name="Picture 6" descr="NUC_iteration_3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57" y="3669458"/>
            <a:ext cx="4162068" cy="2913448"/>
          </a:xfrm>
          <a:prstGeom prst="rect">
            <a:avLst/>
          </a:prstGeom>
        </p:spPr>
      </p:pic>
    </p:spTree>
    <p:extLst>
      <p:ext uri="{BB962C8B-B14F-4D97-AF65-F5344CB8AC3E}">
        <p14:creationId xmlns:p14="http://schemas.microsoft.com/office/powerpoint/2010/main" val="34666241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Independent </a:t>
            </a:r>
            <a:r>
              <a:rPr lang="en-US" dirty="0" err="1" smtClean="0"/>
              <a:t>covariances</a:t>
            </a:r>
            <a:r>
              <a:rPr lang="en-US" dirty="0" smtClean="0"/>
              <a:t> intuitive based on simulation of fission events (independent correlation chart for Nd148 GEFY-5.3 U5_th)</a:t>
            </a:r>
            <a:endParaRPr lang="en-US" dirty="0"/>
          </a:p>
        </p:txBody>
      </p:sp>
      <p:sp>
        <p:nvSpPr>
          <p:cNvPr id="3" name="Title 2"/>
          <p:cNvSpPr>
            <a:spLocks noGrp="1"/>
          </p:cNvSpPr>
          <p:nvPr>
            <p:ph type="title"/>
          </p:nvPr>
        </p:nvSpPr>
        <p:spPr/>
        <p:txBody>
          <a:bodyPr/>
          <a:lstStyle/>
          <a:p>
            <a:r>
              <a:rPr lang="en-US" dirty="0" smtClean="0"/>
              <a:t>Comments on </a:t>
            </a:r>
            <a:r>
              <a:rPr lang="en-US" dirty="0" err="1" smtClean="0"/>
              <a:t>covariances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12</a:t>
            </a:fld>
            <a:endParaRPr lang="en-GB"/>
          </a:p>
        </p:txBody>
      </p:sp>
      <p:pic>
        <p:nvPicPr>
          <p:cNvPr id="7" name="Picture 6" descr="Cov_nu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6" y="1442410"/>
            <a:ext cx="7019637" cy="4913746"/>
          </a:xfrm>
          <a:prstGeom prst="rect">
            <a:avLst/>
          </a:prstGeom>
        </p:spPr>
      </p:pic>
    </p:spTree>
    <p:extLst>
      <p:ext uri="{BB962C8B-B14F-4D97-AF65-F5344CB8AC3E}">
        <p14:creationId xmlns:p14="http://schemas.microsoft.com/office/powerpoint/2010/main" val="14386200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Cumulative </a:t>
            </a:r>
            <a:r>
              <a:rPr lang="en-US" dirty="0" err="1" smtClean="0"/>
              <a:t>covariances</a:t>
            </a:r>
            <a:r>
              <a:rPr lang="en-US" dirty="0"/>
              <a:t> </a:t>
            </a:r>
            <a:r>
              <a:rPr lang="en-US" dirty="0" smtClean="0"/>
              <a:t>and </a:t>
            </a:r>
            <a:r>
              <a:rPr lang="en-US" dirty="0" err="1" smtClean="0"/>
              <a:t>covariances</a:t>
            </a:r>
            <a:r>
              <a:rPr lang="en-US" dirty="0" smtClean="0"/>
              <a:t> from full irradiation scenarios show completely different trends (assembly 40 </a:t>
            </a:r>
            <a:r>
              <a:rPr lang="en-US" dirty="0" err="1" smtClean="0"/>
              <a:t>GWd</a:t>
            </a:r>
            <a:r>
              <a:rPr lang="en-US" dirty="0" smtClean="0"/>
              <a:t>/</a:t>
            </a:r>
            <a:r>
              <a:rPr lang="en-US" dirty="0" err="1" smtClean="0"/>
              <a:t>tn</a:t>
            </a:r>
            <a:r>
              <a:rPr lang="en-US" dirty="0" smtClean="0"/>
              <a:t>)</a:t>
            </a:r>
            <a:endParaRPr lang="en-US" dirty="0"/>
          </a:p>
        </p:txBody>
      </p:sp>
      <p:sp>
        <p:nvSpPr>
          <p:cNvPr id="3" name="Title 2"/>
          <p:cNvSpPr>
            <a:spLocks noGrp="1"/>
          </p:cNvSpPr>
          <p:nvPr>
            <p:ph type="title"/>
          </p:nvPr>
        </p:nvSpPr>
        <p:spPr/>
        <p:txBody>
          <a:bodyPr/>
          <a:lstStyle/>
          <a:p>
            <a:r>
              <a:rPr lang="en-US" dirty="0"/>
              <a:t>Comments on </a:t>
            </a:r>
            <a:r>
              <a:rPr lang="en-US" dirty="0" err="1"/>
              <a:t>covariances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13</a:t>
            </a:fld>
            <a:endParaRPr lang="en-GB"/>
          </a:p>
        </p:txBody>
      </p:sp>
      <p:pic>
        <p:nvPicPr>
          <p:cNvPr id="5" name="Picture 4" descr="Cov_nu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6" y="1447799"/>
            <a:ext cx="7011939" cy="4908357"/>
          </a:xfrm>
          <a:prstGeom prst="rect">
            <a:avLst/>
          </a:prstGeom>
        </p:spPr>
      </p:pic>
    </p:spTree>
    <p:extLst>
      <p:ext uri="{BB962C8B-B14F-4D97-AF65-F5344CB8AC3E}">
        <p14:creationId xmlns:p14="http://schemas.microsoft.com/office/powerpoint/2010/main" val="1580371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FISPACT-II can provide full, reaction-pathway-based production uncertainties for nuclide inventories, as well as TMC methods</a:t>
            </a:r>
          </a:p>
          <a:p>
            <a:endParaRPr lang="en-US" dirty="0" smtClean="0"/>
          </a:p>
        </p:txBody>
      </p:sp>
      <p:sp>
        <p:nvSpPr>
          <p:cNvPr id="3" name="Title 2"/>
          <p:cNvSpPr>
            <a:spLocks noGrp="1"/>
          </p:cNvSpPr>
          <p:nvPr>
            <p:ph type="title"/>
          </p:nvPr>
        </p:nvSpPr>
        <p:spPr/>
        <p:txBody>
          <a:bodyPr/>
          <a:lstStyle/>
          <a:p>
            <a:r>
              <a:rPr lang="en-US" dirty="0" smtClean="0"/>
              <a:t>FISPACT-II UQP</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14</a:t>
            </a:fld>
            <a:endParaRPr lang="en-GB"/>
          </a:p>
        </p:txBody>
      </p:sp>
      <p:pic>
        <p:nvPicPr>
          <p:cNvPr id="5" name="Picture 4"/>
          <p:cNvPicPr>
            <a:picLocks noChangeAspect="1"/>
          </p:cNvPicPr>
          <p:nvPr/>
        </p:nvPicPr>
        <p:blipFill>
          <a:blip r:embed="rId2"/>
          <a:stretch>
            <a:fillRect/>
          </a:stretch>
        </p:blipFill>
        <p:spPr>
          <a:xfrm>
            <a:off x="3821327" y="1586310"/>
            <a:ext cx="5184561" cy="5209778"/>
          </a:xfrm>
          <a:prstGeom prst="rect">
            <a:avLst/>
          </a:prstGeom>
        </p:spPr>
      </p:pic>
      <p:sp>
        <p:nvSpPr>
          <p:cNvPr id="6" name="Content Placeholder 1"/>
          <p:cNvSpPr txBox="1">
            <a:spLocks/>
          </p:cNvSpPr>
          <p:nvPr/>
        </p:nvSpPr>
        <p:spPr>
          <a:xfrm>
            <a:off x="457200" y="1754746"/>
            <a:ext cx="3166844" cy="4560761"/>
          </a:xfrm>
          <a:prstGeom prst="rect">
            <a:avLst/>
          </a:prstGeom>
        </p:spPr>
        <p:txBody>
          <a:bodyPr vert="horz" lIns="91440" tIns="45720" rIns="91440" bIns="45720" rtlCol="0">
            <a:normAutofit/>
          </a:bodyPr>
          <a:lstStyle>
            <a:lvl1pPr marL="342900" indent="-3429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Typically inventory codes are tuned to follow select FPs, pseudo-FPs, set fission yields, ratios of fissions, </a:t>
            </a:r>
            <a:r>
              <a:rPr lang="en-US" dirty="0" err="1" smtClean="0"/>
              <a:t>etc</a:t>
            </a:r>
            <a:endParaRPr lang="en-US" dirty="0" smtClean="0"/>
          </a:p>
          <a:p>
            <a:endParaRPr lang="en-US" dirty="0"/>
          </a:p>
          <a:p>
            <a:r>
              <a:rPr lang="en-US" dirty="0" smtClean="0"/>
              <a:t>FISPACT-II can be reigned in or let loose per user requirements </a:t>
            </a:r>
          </a:p>
          <a:p>
            <a:endParaRPr lang="en-US" dirty="0"/>
          </a:p>
          <a:p>
            <a:r>
              <a:rPr lang="en-US" dirty="0"/>
              <a:t>Can probe as far/deep as you dare to go</a:t>
            </a:r>
          </a:p>
          <a:p>
            <a:endParaRPr lang="en-US" dirty="0"/>
          </a:p>
        </p:txBody>
      </p:sp>
    </p:spTree>
    <p:extLst>
      <p:ext uri="{BB962C8B-B14F-4D97-AF65-F5344CB8AC3E}">
        <p14:creationId xmlns:p14="http://schemas.microsoft.com/office/powerpoint/2010/main" val="25066092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FISPACT-II can be used to fully sample random independent yield files with any decay library, propagating uncertainties through full fuel life-cycle</a:t>
            </a:r>
            <a:endParaRPr lang="en-US" dirty="0"/>
          </a:p>
        </p:txBody>
      </p:sp>
      <p:sp>
        <p:nvSpPr>
          <p:cNvPr id="3" name="Title 2"/>
          <p:cNvSpPr>
            <a:spLocks noGrp="1"/>
          </p:cNvSpPr>
          <p:nvPr>
            <p:ph type="title"/>
          </p:nvPr>
        </p:nvSpPr>
        <p:spPr/>
        <p:txBody>
          <a:bodyPr/>
          <a:lstStyle/>
          <a:p>
            <a:r>
              <a:rPr lang="en-US" dirty="0" smtClean="0"/>
              <a:t>FISPACT-II and </a:t>
            </a:r>
            <a:r>
              <a:rPr lang="en-US" dirty="0" err="1" smtClean="0"/>
              <a:t>nFY</a:t>
            </a:r>
            <a:r>
              <a:rPr lang="en-US" dirty="0" smtClean="0"/>
              <a:t>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15</a:t>
            </a:fld>
            <a:endParaRPr lang="en-GB"/>
          </a:p>
        </p:txBody>
      </p:sp>
      <p:pic>
        <p:nvPicPr>
          <p:cNvPr id="5" name="Picture 4" descr="Nuc_1E0s-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 y="1925013"/>
            <a:ext cx="5441755" cy="3809230"/>
          </a:xfrm>
          <a:prstGeom prst="rect">
            <a:avLst/>
          </a:prstGeom>
        </p:spPr>
      </p:pic>
      <p:pic>
        <p:nvPicPr>
          <p:cNvPr id="10" name="Picture 9" descr="Nuc_1E4s-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421" y="1617133"/>
            <a:ext cx="3417456" cy="2392219"/>
          </a:xfrm>
          <a:prstGeom prst="rect">
            <a:avLst/>
          </a:prstGeom>
        </p:spPr>
      </p:pic>
      <p:pic>
        <p:nvPicPr>
          <p:cNvPr id="11" name="Picture 10" descr="Nuc_1E8s-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420" y="4009352"/>
            <a:ext cx="3160379" cy="2212265"/>
          </a:xfrm>
          <a:prstGeom prst="rect">
            <a:avLst/>
          </a:prstGeom>
        </p:spPr>
      </p:pic>
    </p:spTree>
    <p:extLst>
      <p:ext uri="{BB962C8B-B14F-4D97-AF65-F5344CB8AC3E}">
        <p14:creationId xmlns:p14="http://schemas.microsoft.com/office/powerpoint/2010/main" val="13888690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7316"/>
            <a:ext cx="8229600" cy="5362662"/>
          </a:xfrm>
        </p:spPr>
        <p:txBody>
          <a:bodyPr/>
          <a:lstStyle/>
          <a:p>
            <a:r>
              <a:rPr lang="en-US" dirty="0" smtClean="0"/>
              <a:t>Fission yields for reactor operation have uncertainties due to measurement techniques, interest in nuclides and </a:t>
            </a:r>
            <a:r>
              <a:rPr lang="en-US" b="1" dirty="0" smtClean="0"/>
              <a:t>choices for </a:t>
            </a:r>
            <a:r>
              <a:rPr lang="en-US" b="1" dirty="0" err="1" smtClean="0"/>
              <a:t>normalisation</a:t>
            </a:r>
            <a:r>
              <a:rPr lang="en-US" b="1" dirty="0" smtClean="0"/>
              <a:t> methods</a:t>
            </a:r>
          </a:p>
          <a:p>
            <a:endParaRPr lang="en-US" b="1" dirty="0"/>
          </a:p>
          <a:p>
            <a:r>
              <a:rPr lang="en-US" dirty="0" smtClean="0"/>
              <a:t>Two different evaluations (ENDF v JEFF) not only disagree, but will intentionally, always disagree for nuclides of importance to them</a:t>
            </a:r>
          </a:p>
          <a:p>
            <a:endParaRPr lang="en-US" dirty="0"/>
          </a:p>
          <a:p>
            <a:r>
              <a:rPr lang="en-US" dirty="0" smtClean="0"/>
              <a:t>A physically-faithful code with natural parameter variation cannot be reconciled with discontinuities of evaluated uncertainties</a:t>
            </a:r>
          </a:p>
          <a:p>
            <a:endParaRPr lang="en-US" dirty="0"/>
          </a:p>
          <a:p>
            <a:r>
              <a:rPr lang="en-US" dirty="0" smtClean="0"/>
              <a:t>A physically-faithful code with </a:t>
            </a:r>
            <a:r>
              <a:rPr lang="en-US" i="1" dirty="0" smtClean="0"/>
              <a:t>massaged</a:t>
            </a:r>
            <a:r>
              <a:rPr lang="en-US" dirty="0" smtClean="0"/>
              <a:t> parameter variation may complement uncertainties and correlations for evaluated methods…</a:t>
            </a:r>
          </a:p>
          <a:p>
            <a:endParaRPr lang="en-US" dirty="0"/>
          </a:p>
          <a:p>
            <a:r>
              <a:rPr lang="en-US" dirty="0" smtClean="0"/>
              <a:t>To couple with full, unconstrained nuclear data we must have open, unconstrained simulation tools, such as FISPACT-II</a:t>
            </a:r>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16</a:t>
            </a:fld>
            <a:endParaRPr lang="en-GB"/>
          </a:p>
        </p:txBody>
      </p:sp>
    </p:spTree>
    <p:extLst>
      <p:ext uri="{BB962C8B-B14F-4D97-AF65-F5344CB8AC3E}">
        <p14:creationId xmlns:p14="http://schemas.microsoft.com/office/powerpoint/2010/main" val="16854789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4104"/>
            <a:ext cx="8229600" cy="5362662"/>
          </a:xfrm>
        </p:spPr>
        <p:txBody>
          <a:bodyPr/>
          <a:lstStyle/>
          <a:p>
            <a:r>
              <a:rPr lang="en-US" dirty="0"/>
              <a:t>Total-Monte-Carlo </a:t>
            </a:r>
            <a:r>
              <a:rPr lang="en-US" dirty="0" smtClean="0"/>
              <a:t>in this presentation refers to:</a:t>
            </a:r>
          </a:p>
          <a:p>
            <a:endParaRPr lang="en-US" dirty="0"/>
          </a:p>
          <a:p>
            <a:pPr marL="457200" lvl="1" indent="0">
              <a:buNone/>
            </a:pPr>
            <a:r>
              <a:rPr lang="en-US" i="1" dirty="0" smtClean="0"/>
              <a:t>Random sampling of nuclear data files using input parameter variation, followed by simulation with sampled random nuclear data files</a:t>
            </a:r>
          </a:p>
          <a:p>
            <a:endParaRPr lang="en-US" dirty="0"/>
          </a:p>
          <a:p>
            <a:r>
              <a:rPr lang="en-US" dirty="0" smtClean="0"/>
              <a:t>TMC necessarily involves </a:t>
            </a:r>
            <a:r>
              <a:rPr lang="en-US" i="1" dirty="0" smtClean="0"/>
              <a:t>many</a:t>
            </a:r>
            <a:r>
              <a:rPr lang="en-US" dirty="0" smtClean="0"/>
              <a:t> random files which will never be validated (or read by a human?). Quality of the TMC is only as good as the quality of these (perturbed parameter) files which…</a:t>
            </a:r>
            <a:endParaRPr lang="en-US" dirty="0"/>
          </a:p>
          <a:p>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Some starting comments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a:t>
            </a:fld>
            <a:endParaRPr lang="en-GB"/>
          </a:p>
        </p:txBody>
      </p:sp>
      <p:sp>
        <p:nvSpPr>
          <p:cNvPr id="9" name="TextBox 8"/>
          <p:cNvSpPr txBox="1"/>
          <p:nvPr/>
        </p:nvSpPr>
        <p:spPr>
          <a:xfrm>
            <a:off x="685031" y="3471333"/>
            <a:ext cx="3508589" cy="461665"/>
          </a:xfrm>
          <a:prstGeom prst="rect">
            <a:avLst/>
          </a:prstGeom>
          <a:noFill/>
        </p:spPr>
        <p:txBody>
          <a:bodyPr wrap="square" rtlCol="0">
            <a:spAutoFit/>
          </a:bodyPr>
          <a:lstStyle/>
          <a:p>
            <a:r>
              <a:rPr lang="en-US" dirty="0" smtClean="0"/>
              <a:t>You think look like this…</a:t>
            </a:r>
            <a:endParaRPr lang="en-US" dirty="0"/>
          </a:p>
        </p:txBody>
      </p:sp>
      <p:sp>
        <p:nvSpPr>
          <p:cNvPr id="10" name="TextBox 9"/>
          <p:cNvSpPr txBox="1"/>
          <p:nvPr/>
        </p:nvSpPr>
        <p:spPr>
          <a:xfrm>
            <a:off x="4755188" y="3471908"/>
            <a:ext cx="3508589" cy="461665"/>
          </a:xfrm>
          <a:prstGeom prst="rect">
            <a:avLst/>
          </a:prstGeom>
          <a:noFill/>
        </p:spPr>
        <p:txBody>
          <a:bodyPr wrap="square" rtlCol="0">
            <a:spAutoFit/>
          </a:bodyPr>
          <a:lstStyle/>
          <a:p>
            <a:r>
              <a:rPr lang="en-US" dirty="0" smtClean="0"/>
              <a:t>But may look like this…</a:t>
            </a:r>
            <a:endParaRPr lang="en-US" dirty="0"/>
          </a:p>
        </p:txBody>
      </p:sp>
      <p:pic>
        <p:nvPicPr>
          <p:cNvPr id="12" name="Picture 11"/>
          <p:cNvPicPr>
            <a:picLocks noChangeAspect="1"/>
          </p:cNvPicPr>
          <p:nvPr/>
        </p:nvPicPr>
        <p:blipFill>
          <a:blip r:embed="rId2"/>
          <a:stretch>
            <a:fillRect/>
          </a:stretch>
        </p:blipFill>
        <p:spPr>
          <a:xfrm>
            <a:off x="457200" y="3932998"/>
            <a:ext cx="3579310" cy="2350786"/>
          </a:xfrm>
          <a:prstGeom prst="rect">
            <a:avLst/>
          </a:prstGeom>
        </p:spPr>
      </p:pic>
      <p:pic>
        <p:nvPicPr>
          <p:cNvPr id="6" name="Picture 5"/>
          <p:cNvPicPr>
            <a:picLocks noChangeAspect="1"/>
          </p:cNvPicPr>
          <p:nvPr/>
        </p:nvPicPr>
        <p:blipFill rotWithShape="1">
          <a:blip r:embed="rId3"/>
          <a:srcRect l="13162" t="8215" b="15857"/>
          <a:stretch/>
        </p:blipFill>
        <p:spPr>
          <a:xfrm>
            <a:off x="4755188" y="3933573"/>
            <a:ext cx="3453170" cy="2350786"/>
          </a:xfrm>
          <a:prstGeom prst="rect">
            <a:avLst/>
          </a:prstGeom>
        </p:spPr>
      </p:pic>
    </p:spTree>
    <p:extLst>
      <p:ext uri="{BB962C8B-B14F-4D97-AF65-F5344CB8AC3E}">
        <p14:creationId xmlns:p14="http://schemas.microsoft.com/office/powerpoint/2010/main" val="2819844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Bayesian TMC </a:t>
            </a:r>
            <a:r>
              <a:rPr lang="en-US" dirty="0"/>
              <a:t>in this presentation refers to:</a:t>
            </a:r>
          </a:p>
          <a:p>
            <a:endParaRPr lang="en-US" dirty="0" smtClean="0"/>
          </a:p>
          <a:p>
            <a:pPr marL="457200" lvl="1" indent="0">
              <a:buNone/>
            </a:pPr>
            <a:r>
              <a:rPr lang="en-US" i="1" dirty="0" smtClean="0"/>
              <a:t>Use of </a:t>
            </a:r>
            <a:r>
              <a:rPr lang="en-US" i="1" dirty="0" err="1" smtClean="0"/>
              <a:t>optimisation</a:t>
            </a:r>
            <a:r>
              <a:rPr lang="en-US" i="1" dirty="0" smtClean="0"/>
              <a:t> algorithm to select best input parameters for </a:t>
            </a:r>
          </a:p>
          <a:p>
            <a:pPr marL="457200" lvl="1" indent="0">
              <a:buNone/>
            </a:pPr>
            <a:r>
              <a:rPr lang="en-US" i="1" dirty="0" smtClean="0"/>
              <a:t>ND generating code, so as to best match some experimental or </a:t>
            </a:r>
          </a:p>
          <a:p>
            <a:pPr marL="457200" lvl="1" indent="0">
              <a:buNone/>
            </a:pPr>
            <a:r>
              <a:rPr lang="en-US" i="1" dirty="0" smtClean="0"/>
              <a:t>evaluated data</a:t>
            </a:r>
          </a:p>
          <a:p>
            <a:endParaRPr lang="en-US" dirty="0"/>
          </a:p>
          <a:p>
            <a:r>
              <a:rPr lang="en-US" dirty="0" smtClean="0"/>
              <a:t>This approach has been developed by several, to produce sets of fission yield files for TMC uncertainty calculations</a:t>
            </a:r>
          </a:p>
          <a:p>
            <a:pPr marL="0" indent="0">
              <a:buNone/>
            </a:pPr>
            <a:r>
              <a:rPr lang="en-US" dirty="0" smtClean="0"/>
              <a:t>		(</a:t>
            </a:r>
            <a:r>
              <a:rPr lang="en-US" i="1" dirty="0" err="1" smtClean="0"/>
              <a:t>cf</a:t>
            </a:r>
            <a:r>
              <a:rPr lang="en-US" dirty="0"/>
              <a:t> </a:t>
            </a:r>
            <a:r>
              <a:rPr lang="en-US" dirty="0">
                <a:hlinkClick r:id="rId2"/>
              </a:rPr>
              <a:t>https://tendl.web.psi.ch/tendl_2015/</a:t>
            </a:r>
            <a:r>
              <a:rPr lang="en-US" dirty="0" smtClean="0">
                <a:hlinkClick r:id="rId2"/>
              </a:rPr>
              <a:t>randomYields.html</a:t>
            </a:r>
            <a:r>
              <a:rPr lang="en-US" dirty="0" smtClean="0"/>
              <a:t>)</a:t>
            </a:r>
          </a:p>
          <a:p>
            <a:pPr marL="0" indent="0">
              <a:buNone/>
            </a:pPr>
            <a:endParaRPr lang="en-US" dirty="0"/>
          </a:p>
          <a:p>
            <a:r>
              <a:rPr lang="en-US" dirty="0" smtClean="0"/>
              <a:t>The complexity comes from definition of a fitness function, choice of </a:t>
            </a:r>
            <a:r>
              <a:rPr lang="en-US" dirty="0" err="1" smtClean="0"/>
              <a:t>optimisation</a:t>
            </a:r>
            <a:r>
              <a:rPr lang="en-US" dirty="0" smtClean="0"/>
              <a:t> algorithm and parameter updating method</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Bayesian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3</a:t>
            </a:fld>
            <a:endParaRPr lang="en-GB"/>
          </a:p>
        </p:txBody>
      </p:sp>
    </p:spTree>
    <p:extLst>
      <p:ext uri="{BB962C8B-B14F-4D97-AF65-F5344CB8AC3E}">
        <p14:creationId xmlns:p14="http://schemas.microsoft.com/office/powerpoint/2010/main" val="41256654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5680"/>
            <a:ext cx="8229600" cy="5362662"/>
          </a:xfrm>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Fission yield simulation codes must be run to convergence. Depending on how far you wish to simulate</a:t>
            </a:r>
          </a:p>
          <a:p>
            <a:pPr marL="457200" indent="-457200">
              <a:buFont typeface="+mj-lt"/>
              <a:buAutoNum type="arabicPeriod"/>
            </a:pPr>
            <a:endParaRPr lang="en-US" dirty="0"/>
          </a:p>
          <a:p>
            <a:pPr marL="457200" indent="-457200">
              <a:buFont typeface="+mj-lt"/>
              <a:buAutoNum type="arabicPeriod"/>
            </a:pPr>
            <a:r>
              <a:rPr lang="en-US" dirty="0" smtClean="0"/>
              <a:t>The number of randomly sampled files required to converge some observables is not </a:t>
            </a:r>
            <a:r>
              <a:rPr lang="en-US" i="1" dirty="0" smtClean="0"/>
              <a:t>a priori</a:t>
            </a:r>
            <a:r>
              <a:rPr lang="en-US" dirty="0" smtClean="0"/>
              <a:t> obvious – 10 per parameter? 20? More?</a:t>
            </a:r>
          </a:p>
          <a:p>
            <a:pPr marL="457200" indent="-457200">
              <a:buFont typeface="+mj-lt"/>
              <a:buAutoNum type="arabicPeriod"/>
            </a:pPr>
            <a:endParaRPr lang="en-US" dirty="0" smtClean="0"/>
          </a:p>
          <a:p>
            <a:pPr marL="457200" indent="-457200">
              <a:buFont typeface="+mj-lt"/>
              <a:buAutoNum type="arabicPeriod"/>
            </a:pPr>
            <a:r>
              <a:rPr lang="en-US" dirty="0" smtClean="0"/>
              <a:t>GEF may be able to match the yields of evaluated files quite well, since these are (hopefully) physically consistent, but how do we reconcile uncertainties which are not based on model/theory?</a:t>
            </a:r>
          </a:p>
          <a:p>
            <a:pPr marL="457200" indent="-457200">
              <a:buFont typeface="+mj-lt"/>
              <a:buAutoNum type="arabicPeriod"/>
            </a:pPr>
            <a:endParaRPr lang="en-US" dirty="0"/>
          </a:p>
          <a:p>
            <a:pPr marL="457200" indent="-457200">
              <a:buFont typeface="+mj-lt"/>
              <a:buAutoNum type="arabicPeriod"/>
            </a:pPr>
            <a:r>
              <a:rPr lang="en-US" dirty="0" smtClean="0"/>
              <a:t>As just mentioned, a few ‘unique’ files may slip through generation and some simple checks, but will skew results, particularly variances which are sensitive to outliers</a:t>
            </a:r>
          </a:p>
          <a:p>
            <a:pPr marL="0" indent="0">
              <a:buNone/>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A few cautionary thoughts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4</a:t>
            </a:fld>
            <a:endParaRPr lang="en-GB"/>
          </a:p>
        </p:txBody>
      </p:sp>
    </p:spTree>
    <p:extLst>
      <p:ext uri="{BB962C8B-B14F-4D97-AF65-F5344CB8AC3E}">
        <p14:creationId xmlns:p14="http://schemas.microsoft.com/office/powerpoint/2010/main" val="493383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864" y="595611"/>
            <a:ext cx="8925406" cy="5362662"/>
          </a:xfrm>
        </p:spPr>
        <p:txBody>
          <a:bodyPr/>
          <a:lstStyle/>
          <a:p>
            <a:pPr marL="800100" lvl="1" indent="-342900">
              <a:buFont typeface="+mj-lt"/>
              <a:buAutoNum type="arabicPeriod"/>
            </a:pPr>
            <a:r>
              <a:rPr lang="en-US" b="1" dirty="0" smtClean="0"/>
              <a:t>Convergence of GEF calculations for U235_th </a:t>
            </a:r>
            <a:r>
              <a:rPr lang="en-US" b="1" dirty="0" err="1" smtClean="0"/>
              <a:t>nFY</a:t>
            </a:r>
            <a:r>
              <a:rPr lang="en-US" b="1" dirty="0" smtClean="0"/>
              <a:t> (1.0E+05 to 1.0E+08)</a:t>
            </a:r>
          </a:p>
          <a:p>
            <a:pPr marL="800100" lvl="1" indent="-342900" algn="ctr">
              <a:buFont typeface="+mj-lt"/>
              <a:buAutoNum type="arabicPeriod"/>
            </a:pPr>
            <a:endParaRPr lang="en-US" dirty="0" smtClean="0"/>
          </a:p>
        </p:txBody>
      </p:sp>
      <p:sp>
        <p:nvSpPr>
          <p:cNvPr id="3" name="Title 2"/>
          <p:cNvSpPr>
            <a:spLocks noGrp="1"/>
          </p:cNvSpPr>
          <p:nvPr>
            <p:ph type="title"/>
          </p:nvPr>
        </p:nvSpPr>
        <p:spPr/>
        <p:txBody>
          <a:bodyPr/>
          <a:lstStyle/>
          <a:p>
            <a:r>
              <a:rPr lang="en-US" dirty="0" smtClean="0"/>
              <a:t>Convergence with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5</a:t>
            </a:fld>
            <a:endParaRPr lang="en-GB"/>
          </a:p>
        </p:txBody>
      </p:sp>
      <p:pic>
        <p:nvPicPr>
          <p:cNvPr id="5" name="Picture 4" descr="VAR_1E+0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891"/>
            <a:ext cx="4572000" cy="3200400"/>
          </a:xfrm>
          <a:prstGeom prst="rect">
            <a:avLst/>
          </a:prstGeom>
        </p:spPr>
      </p:pic>
      <p:pic>
        <p:nvPicPr>
          <p:cNvPr id="6" name="Picture 5" descr="VAR_1E+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743" y="909157"/>
            <a:ext cx="3325090" cy="2327563"/>
          </a:xfrm>
          <a:prstGeom prst="rect">
            <a:avLst/>
          </a:prstGeom>
        </p:spPr>
      </p:pic>
      <p:pic>
        <p:nvPicPr>
          <p:cNvPr id="7" name="Picture 6" descr="VAR_1E+0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66" y="4163291"/>
            <a:ext cx="3325091" cy="2327564"/>
          </a:xfrm>
          <a:prstGeom prst="rect">
            <a:avLst/>
          </a:prstGeom>
        </p:spPr>
      </p:pic>
      <p:pic>
        <p:nvPicPr>
          <p:cNvPr id="8" name="Picture 7" descr="VAR_1E+08.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3236720"/>
            <a:ext cx="4572000" cy="3200400"/>
          </a:xfrm>
          <a:prstGeom prst="rect">
            <a:avLst/>
          </a:prstGeom>
        </p:spPr>
      </p:pic>
    </p:spTree>
    <p:extLst>
      <p:ext uri="{BB962C8B-B14F-4D97-AF65-F5344CB8AC3E}">
        <p14:creationId xmlns:p14="http://schemas.microsoft.com/office/powerpoint/2010/main" val="28532836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442" y="747983"/>
            <a:ext cx="8229600" cy="1807411"/>
          </a:xfrm>
        </p:spPr>
        <p:txBody>
          <a:bodyPr/>
          <a:lstStyle/>
          <a:p>
            <a:pPr marL="457200" lvl="1" indent="0">
              <a:buNone/>
            </a:pPr>
            <a:r>
              <a:rPr lang="en-US" b="1" dirty="0" smtClean="0"/>
              <a:t>2. Performing enough samplings to converge observables</a:t>
            </a:r>
          </a:p>
          <a:p>
            <a:pPr marL="457200" lvl="1" indent="0">
              <a:buNone/>
            </a:pPr>
            <a:r>
              <a:rPr lang="en-US" dirty="0" smtClean="0"/>
              <a:t>	Below: </a:t>
            </a:r>
            <a:r>
              <a:rPr lang="en-US" dirty="0" err="1" smtClean="0"/>
              <a:t>nFY</a:t>
            </a:r>
            <a:r>
              <a:rPr lang="en-US" dirty="0" smtClean="0"/>
              <a:t> TMC with PWR UO2 assembly averaged Nd148 at         	shutdown, after 40 </a:t>
            </a:r>
            <a:r>
              <a:rPr lang="en-US" dirty="0" err="1" smtClean="0"/>
              <a:t>GWd</a:t>
            </a:r>
            <a:r>
              <a:rPr lang="en-US" dirty="0" smtClean="0"/>
              <a:t>/</a:t>
            </a:r>
            <a:r>
              <a:rPr lang="en-US" dirty="0" err="1" smtClean="0"/>
              <a:t>tn</a:t>
            </a:r>
            <a:r>
              <a:rPr lang="en-US" dirty="0" smtClean="0"/>
              <a:t> burn-up (how many samples/parameter?)</a:t>
            </a:r>
          </a:p>
          <a:p>
            <a:endParaRPr lang="en-US" dirty="0"/>
          </a:p>
        </p:txBody>
      </p:sp>
      <p:sp>
        <p:nvSpPr>
          <p:cNvPr id="3" name="Title 2"/>
          <p:cNvSpPr>
            <a:spLocks noGrp="1"/>
          </p:cNvSpPr>
          <p:nvPr>
            <p:ph type="title"/>
          </p:nvPr>
        </p:nvSpPr>
        <p:spPr/>
        <p:txBody>
          <a:bodyPr/>
          <a:lstStyle/>
          <a:p>
            <a:r>
              <a:rPr lang="en-US" dirty="0" smtClean="0"/>
              <a:t>Convergence with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6</a:t>
            </a:fld>
            <a:endParaRPr lang="en-GB"/>
          </a:p>
        </p:txBody>
      </p:sp>
      <p:pic>
        <p:nvPicPr>
          <p:cNvPr id="5" name="Picture 4" descr="Nd148.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01" y="1616364"/>
            <a:ext cx="6932977" cy="4853084"/>
          </a:xfrm>
          <a:prstGeom prst="rect">
            <a:avLst/>
          </a:prstGeom>
        </p:spPr>
      </p:pic>
    </p:spTree>
    <p:extLst>
      <p:ext uri="{BB962C8B-B14F-4D97-AF65-F5344CB8AC3E}">
        <p14:creationId xmlns:p14="http://schemas.microsoft.com/office/powerpoint/2010/main" val="17621431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24892"/>
            <a:ext cx="8229600" cy="5362662"/>
          </a:xfrm>
        </p:spPr>
        <p:txBody>
          <a:bodyPr/>
          <a:lstStyle/>
          <a:p>
            <a:endParaRPr lang="en-US" dirty="0" smtClean="0"/>
          </a:p>
          <a:p>
            <a:r>
              <a:rPr lang="en-US" dirty="0" smtClean="0"/>
              <a:t>There are some fundamentally different approaches which are difficult to reconcile:</a:t>
            </a:r>
          </a:p>
          <a:p>
            <a:pPr marL="800100" lvl="1" indent="-342900">
              <a:buFont typeface="+mj-lt"/>
              <a:buAutoNum type="arabicPeriod"/>
            </a:pPr>
            <a:r>
              <a:rPr lang="en-US" dirty="0" smtClean="0"/>
              <a:t>Build the best physical model based on marriage of theory and semi-empirical models</a:t>
            </a:r>
          </a:p>
          <a:p>
            <a:pPr marL="800100" lvl="1" indent="-342900">
              <a:buFont typeface="+mj-lt"/>
              <a:buAutoNum type="arabicPeriod"/>
            </a:pPr>
            <a:r>
              <a:rPr lang="en-US" dirty="0" smtClean="0"/>
              <a:t>Perform sophisticated statistical analysis of experimental data and generate best fit</a:t>
            </a:r>
          </a:p>
          <a:p>
            <a:pPr marL="800100" lvl="1" indent="-342900">
              <a:buFont typeface="+mj-lt"/>
              <a:buAutoNum type="arabicPeriod"/>
            </a:pPr>
            <a:r>
              <a:rPr lang="en-US" dirty="0" smtClean="0"/>
              <a:t>Match some experiments from your reactor of interest</a:t>
            </a:r>
          </a:p>
          <a:p>
            <a:pPr marL="800100" lvl="1" indent="-342900">
              <a:buFont typeface="+mj-lt"/>
              <a:buAutoNum type="arabicPeriod"/>
            </a:pPr>
            <a:endParaRPr lang="en-US" dirty="0"/>
          </a:p>
          <a:p>
            <a:pPr marL="400050"/>
            <a:r>
              <a:rPr lang="en-US" dirty="0" smtClean="0"/>
              <a:t>It will be very challenging for a physically consistent model to reproduce tweaked values, and impossible for it to reproduce the uncertainties with extreme discontinuities</a:t>
            </a:r>
          </a:p>
          <a:p>
            <a:pPr marL="400050"/>
            <a:endParaRPr lang="en-US" dirty="0"/>
          </a:p>
          <a:p>
            <a:pPr marL="400050"/>
            <a:r>
              <a:rPr lang="en-US" dirty="0" smtClean="0"/>
              <a:t>However, legacy approaches will continue to be used and users want UQP, so attempting to fit GEF results to evaluated data has value. </a:t>
            </a:r>
          </a:p>
          <a:p>
            <a:pPr marL="800100" lvl="1" indent="-342900">
              <a:buFont typeface="+mj-lt"/>
              <a:buAutoNum type="arabicPeriod"/>
            </a:pPr>
            <a:endParaRPr lang="en-US" dirty="0"/>
          </a:p>
        </p:txBody>
      </p:sp>
      <p:sp>
        <p:nvSpPr>
          <p:cNvPr id="3" name="Title 2"/>
          <p:cNvSpPr>
            <a:spLocks noGrp="1"/>
          </p:cNvSpPr>
          <p:nvPr>
            <p:ph type="title"/>
          </p:nvPr>
        </p:nvSpPr>
        <p:spPr/>
        <p:txBody>
          <a:bodyPr/>
          <a:lstStyle/>
          <a:p>
            <a:r>
              <a:rPr lang="en-US" dirty="0" smtClean="0"/>
              <a:t>GEF </a:t>
            </a:r>
            <a:r>
              <a:rPr lang="en-US" dirty="0" err="1" smtClean="0"/>
              <a:t>vs</a:t>
            </a:r>
            <a:r>
              <a:rPr lang="en-US" dirty="0" smtClean="0"/>
              <a:t> Evaluated</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7</a:t>
            </a:fld>
            <a:endParaRPr lang="en-GB"/>
          </a:p>
        </p:txBody>
      </p:sp>
    </p:spTree>
    <p:extLst>
      <p:ext uri="{BB962C8B-B14F-4D97-AF65-F5344CB8AC3E}">
        <p14:creationId xmlns:p14="http://schemas.microsoft.com/office/powerpoint/2010/main" val="847861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fit the evaluated yields, there is a natural fitness function:</a:t>
            </a:r>
          </a:p>
          <a:p>
            <a:pPr marL="0" indent="0">
              <a:buNone/>
            </a:pPr>
            <a:endParaRPr lang="en-US" dirty="0" smtClean="0"/>
          </a:p>
          <a:p>
            <a:endParaRPr lang="en-US" dirty="0"/>
          </a:p>
          <a:p>
            <a:r>
              <a:rPr lang="en-US" dirty="0" smtClean="0"/>
              <a:t>At least two sources for uncertainties to match: evaluation or experiment</a:t>
            </a:r>
          </a:p>
          <a:p>
            <a:pPr lvl="1"/>
            <a:r>
              <a:rPr lang="en-US" dirty="0" smtClean="0"/>
              <a:t>Experiment is preferable for many reasons, but this is not for the faint-hearted. Unwinding cumulative yields, differences between decay files, experimental bias for good or bad… I am not so brave…</a:t>
            </a:r>
          </a:p>
          <a:p>
            <a:pPr lvl="1"/>
            <a:r>
              <a:rPr lang="en-US" dirty="0" smtClean="0"/>
              <a:t>Choosing the evaluated data is a much easier task. Moreover, reactor operators are (probably) not going to prefer GEF-calculated uncertainties for their fission products of interest, irrespective of quality.</a:t>
            </a:r>
          </a:p>
          <a:p>
            <a:pPr lvl="1"/>
            <a:endParaRPr lang="en-US" dirty="0"/>
          </a:p>
          <a:p>
            <a:r>
              <a:rPr lang="en-US" dirty="0" smtClean="0"/>
              <a:t>For this we define a fitness function: </a:t>
            </a:r>
          </a:p>
          <a:p>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GEF and Evaluated </a:t>
            </a:r>
            <a:r>
              <a:rPr lang="en-US" dirty="0" err="1" smtClean="0"/>
              <a:t>Unc</a:t>
            </a:r>
            <a:r>
              <a:rPr lang="en-US" dirty="0" smtClean="0"/>
              <a:t>.</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8</a:t>
            </a:fld>
            <a:endParaRPr lang="en-GB"/>
          </a:p>
        </p:txBody>
      </p:sp>
      <p:pic>
        <p:nvPicPr>
          <p:cNvPr id="5" name="Picture 4"/>
          <p:cNvPicPr>
            <a:picLocks noChangeAspect="1"/>
          </p:cNvPicPr>
          <p:nvPr/>
        </p:nvPicPr>
        <p:blipFill>
          <a:blip r:embed="rId2"/>
          <a:stretch>
            <a:fillRect/>
          </a:stretch>
        </p:blipFill>
        <p:spPr>
          <a:xfrm>
            <a:off x="2862502" y="4989968"/>
            <a:ext cx="2941013" cy="1159162"/>
          </a:xfrm>
          <a:prstGeom prst="rect">
            <a:avLst/>
          </a:prstGeom>
        </p:spPr>
      </p:pic>
      <p:pic>
        <p:nvPicPr>
          <p:cNvPr id="6" name="Picture 5"/>
          <p:cNvPicPr>
            <a:picLocks noChangeAspect="1"/>
          </p:cNvPicPr>
          <p:nvPr/>
        </p:nvPicPr>
        <p:blipFill>
          <a:blip r:embed="rId3"/>
          <a:stretch>
            <a:fillRect/>
          </a:stretch>
        </p:blipFill>
        <p:spPr>
          <a:xfrm>
            <a:off x="3365500" y="1179945"/>
            <a:ext cx="1645227" cy="727364"/>
          </a:xfrm>
          <a:prstGeom prst="rect">
            <a:avLst/>
          </a:prstGeom>
        </p:spPr>
      </p:pic>
    </p:spTree>
    <p:extLst>
      <p:ext uri="{BB962C8B-B14F-4D97-AF65-F5344CB8AC3E}">
        <p14:creationId xmlns:p14="http://schemas.microsoft.com/office/powerpoint/2010/main" val="18273853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0225"/>
            <a:ext cx="8229600" cy="5362662"/>
          </a:xfrm>
        </p:spPr>
        <p:txBody>
          <a:bodyPr/>
          <a:lstStyle/>
          <a:p>
            <a:r>
              <a:rPr lang="en-US" dirty="0" smtClean="0"/>
              <a:t>To best fit the evaluated variances, some updating algorithm for the parameter variances is required, using the sensitivity of the yields to the input parameters:</a:t>
            </a:r>
            <a:endParaRPr lang="en-US" dirty="0"/>
          </a:p>
        </p:txBody>
      </p:sp>
      <p:sp>
        <p:nvSpPr>
          <p:cNvPr id="3" name="Title 2"/>
          <p:cNvSpPr>
            <a:spLocks noGrp="1"/>
          </p:cNvSpPr>
          <p:nvPr>
            <p:ph type="title"/>
          </p:nvPr>
        </p:nvSpPr>
        <p:spPr/>
        <p:txBody>
          <a:bodyPr/>
          <a:lstStyle/>
          <a:p>
            <a:r>
              <a:rPr lang="en-US" dirty="0" smtClean="0"/>
              <a:t>Yield sensitivities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9</a:t>
            </a:fld>
            <a:endParaRPr lang="en-GB"/>
          </a:p>
        </p:txBody>
      </p:sp>
      <p:pic>
        <p:nvPicPr>
          <p:cNvPr id="5" name="Picture 4" descr="VAR_Delta_S0-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12" y="1611745"/>
            <a:ext cx="3374571" cy="2362200"/>
          </a:xfrm>
          <a:prstGeom prst="rect">
            <a:avLst/>
          </a:prstGeom>
        </p:spPr>
      </p:pic>
      <p:pic>
        <p:nvPicPr>
          <p:cNvPr id="6" name="Picture 5" descr="VAR_HOMPOL-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582" y="1640224"/>
            <a:ext cx="3333888" cy="2333721"/>
          </a:xfrm>
          <a:prstGeom prst="rect">
            <a:avLst/>
          </a:prstGeom>
        </p:spPr>
      </p:pic>
      <p:pic>
        <p:nvPicPr>
          <p:cNvPr id="7" name="Picture 6" descr="VAR_P_A_Width_S2-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12" y="3964710"/>
            <a:ext cx="3374571" cy="2362200"/>
          </a:xfrm>
          <a:prstGeom prst="rect">
            <a:avLst/>
          </a:prstGeom>
        </p:spPr>
      </p:pic>
      <p:pic>
        <p:nvPicPr>
          <p:cNvPr id="8" name="Picture 7" descr="VAR_P_Shell_S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899" y="3972407"/>
            <a:ext cx="3374571" cy="2362200"/>
          </a:xfrm>
          <a:prstGeom prst="rect">
            <a:avLst/>
          </a:prstGeom>
        </p:spPr>
      </p:pic>
    </p:spTree>
    <p:extLst>
      <p:ext uri="{BB962C8B-B14F-4D97-AF65-F5344CB8AC3E}">
        <p14:creationId xmlns:p14="http://schemas.microsoft.com/office/powerpoint/2010/main" val="3930457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ualbrand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Dualbrand PowerPoint</Template>
  <TotalTime>10489</TotalTime>
  <Words>946</Words>
  <Application>Microsoft Macintosh PowerPoint</Application>
  <PresentationFormat>On-screen Show (4:3)</PresentationFormat>
  <Paragraphs>123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Dualbrand PowerPoint</vt:lpstr>
      <vt:lpstr>PowerPoint Presentation</vt:lpstr>
      <vt:lpstr>Some starting comments</vt:lpstr>
      <vt:lpstr>Bayesian TMC</vt:lpstr>
      <vt:lpstr>A few cautionary thoughts</vt:lpstr>
      <vt:lpstr>Convergence with TMC</vt:lpstr>
      <vt:lpstr>Convergence with TMC</vt:lpstr>
      <vt:lpstr>GEF vs Evaluated</vt:lpstr>
      <vt:lpstr>GEF and Evaluated Unc.</vt:lpstr>
      <vt:lpstr>Yield sensitivities</vt:lpstr>
      <vt:lpstr>Updating</vt:lpstr>
      <vt:lpstr>Variance update prototype</vt:lpstr>
      <vt:lpstr>Comments on covariances</vt:lpstr>
      <vt:lpstr>Comments on covariances</vt:lpstr>
      <vt:lpstr>FISPACT-II UQP</vt:lpstr>
      <vt:lpstr>FISPACT-II and nFY TMC</vt:lpstr>
      <vt:lpstr>Conclusions</vt:lpstr>
    </vt:vector>
  </TitlesOfParts>
  <Company>Culham Centre for Fusion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 Michael</dc:creator>
  <cp:lastModifiedBy>Michael Fleming</cp:lastModifiedBy>
  <cp:revision>293</cp:revision>
  <dcterms:created xsi:type="dcterms:W3CDTF">2015-11-04T14:43:19Z</dcterms:created>
  <dcterms:modified xsi:type="dcterms:W3CDTF">2016-04-22T14:56:44Z</dcterms:modified>
</cp:coreProperties>
</file>