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9" r:id="rId2"/>
    <p:sldId id="300" r:id="rId3"/>
    <p:sldId id="304" r:id="rId4"/>
    <p:sldId id="306" r:id="rId5"/>
    <p:sldId id="302" r:id="rId6"/>
    <p:sldId id="307" r:id="rId7"/>
    <p:sldId id="308" r:id="rId8"/>
    <p:sldId id="301" r:id="rId9"/>
    <p:sldId id="309" r:id="rId10"/>
    <p:sldId id="310" r:id="rId11"/>
    <p:sldId id="311" r:id="rId12"/>
    <p:sldId id="286" r:id="rId13"/>
    <p:sldId id="317" r:id="rId14"/>
    <p:sldId id="299" r:id="rId15"/>
    <p:sldId id="315" r:id="rId16"/>
    <p:sldId id="287" r:id="rId17"/>
    <p:sldId id="288" r:id="rId18"/>
    <p:sldId id="290" r:id="rId19"/>
    <p:sldId id="292" r:id="rId20"/>
    <p:sldId id="293" r:id="rId21"/>
    <p:sldId id="294" r:id="rId22"/>
    <p:sldId id="291" r:id="rId23"/>
    <p:sldId id="295" r:id="rId24"/>
    <p:sldId id="312" r:id="rId25"/>
    <p:sldId id="313" r:id="rId26"/>
    <p:sldId id="297" r:id="rId27"/>
    <p:sldId id="314" r:id="rId28"/>
    <p:sldId id="296" r:id="rId29"/>
  </p:sldIdLst>
  <p:sldSz cx="9144000" cy="6858000" type="screen4x3"/>
  <p:notesSz cx="6858000" cy="9144000"/>
  <p:defaultTextStyle>
    <a:defPPr>
      <a:defRPr lang="en-GB"/>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3B6C"/>
    <a:srgbClr val="E57C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5" autoAdjust="0"/>
    <p:restoredTop sz="94660"/>
  </p:normalViewPr>
  <p:slideViewPr>
    <p:cSldViewPr snapToGrid="0" snapToObjects="1">
      <p:cViewPr>
        <p:scale>
          <a:sx n="150" d="100"/>
          <a:sy n="150" d="100"/>
        </p:scale>
        <p:origin x="-2288"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834A91E-B63A-3F41-AD8D-DAF83D679034}" type="datetimeFigureOut">
              <a:rPr lang="en-GB"/>
              <a:pPr/>
              <a:t>18/05/16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252F818-C339-D946-A778-0680C8296237}" type="slidenum">
              <a:rPr lang="en-GB"/>
              <a:pPr/>
              <a:t>‹#›</a:t>
            </a:fld>
            <a:endParaRPr lang="en-GB"/>
          </a:p>
        </p:txBody>
      </p:sp>
    </p:spTree>
    <p:extLst>
      <p:ext uri="{BB962C8B-B14F-4D97-AF65-F5344CB8AC3E}">
        <p14:creationId xmlns:p14="http://schemas.microsoft.com/office/powerpoint/2010/main" val="28111325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ext Placeholder 2"/>
          <p:cNvSpPr>
            <a:spLocks noGrp="1"/>
          </p:cNvSpPr>
          <p:nvPr>
            <p:ph idx="1"/>
          </p:nvPr>
        </p:nvSpPr>
        <p:spPr>
          <a:xfrm>
            <a:off x="457200" y="786468"/>
            <a:ext cx="8229600" cy="5362662"/>
          </a:xfrm>
          <a:prstGeom prst="rect">
            <a:avLst/>
          </a:prstGeom>
        </p:spPr>
        <p:txBody>
          <a:bodyPr vert="horz" lIns="91440" tIns="45720" rIns="91440" bIns="45720" rtlCol="0">
            <a:normAutofit/>
          </a:bodyPr>
          <a:lstStyle>
            <a:lvl1pPr>
              <a:defRPr sz="2000"/>
            </a:lvl1pPr>
            <a:lvl2pPr>
              <a:defRPr sz="1800"/>
            </a:lvl2pPr>
            <a:lvl3pPr>
              <a:defRPr sz="1800"/>
            </a:lvl3pPr>
            <a:lvl4pPr>
              <a:defRPr sz="18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itle Placeholder 2"/>
          <p:cNvSpPr>
            <a:spLocks noGrp="1"/>
          </p:cNvSpPr>
          <p:nvPr>
            <p:ph type="title"/>
          </p:nvPr>
        </p:nvSpPr>
        <p:spPr bwMode="auto">
          <a:xfrm>
            <a:off x="3624044" y="-12351"/>
            <a:ext cx="5519955" cy="59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3200" baseline="0">
                <a:solidFill>
                  <a:schemeClr val="bg1"/>
                </a:solidFill>
              </a:defRPr>
            </a:lvl1pPr>
          </a:lstStyle>
          <a:p>
            <a:pPr lvl="0"/>
            <a:r>
              <a:rPr lang="en-US" altLang="en-US" smtClean="0"/>
              <a:t>Click to edit Master title style</a:t>
            </a:r>
            <a:endParaRPr lang="en-GB" altLang="en-US" dirty="0" smtClean="0"/>
          </a:p>
        </p:txBody>
      </p:sp>
      <p:sp>
        <p:nvSpPr>
          <p:cNvPr id="4" name="Slide Number Placeholder 5"/>
          <p:cNvSpPr>
            <a:spLocks noGrp="1"/>
          </p:cNvSpPr>
          <p:nvPr>
            <p:ph type="sldNum" sz="quarter" idx="10"/>
          </p:nvPr>
        </p:nvSpPr>
        <p:spPr>
          <a:xfrm>
            <a:off x="6872288" y="6430963"/>
            <a:ext cx="2133600" cy="365125"/>
          </a:xfrm>
        </p:spPr>
        <p:txBody>
          <a:bodyPr/>
          <a:lstStyle>
            <a:lvl1pPr>
              <a:defRPr>
                <a:latin typeface="Arial" charset="0"/>
              </a:defRPr>
            </a:lvl1pPr>
          </a:lstStyle>
          <a:p>
            <a:fld id="{9A4C89C2-9590-0041-9DF4-50D44A9641CC}" type="slidenum">
              <a:rPr lang="en-GB"/>
              <a:pPr/>
              <a:t>‹#›</a:t>
            </a:fld>
            <a:endParaRPr lang="en-GB"/>
          </a:p>
        </p:txBody>
      </p:sp>
    </p:spTree>
    <p:extLst>
      <p:ext uri="{BB962C8B-B14F-4D97-AF65-F5344CB8AC3E}">
        <p14:creationId xmlns:p14="http://schemas.microsoft.com/office/powerpoint/2010/main" val="243323494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ound Same Side Corner Rectangle 21"/>
          <p:cNvSpPr>
            <a:spLocks/>
          </p:cNvSpPr>
          <p:nvPr userDrawn="1"/>
        </p:nvSpPr>
        <p:spPr bwMode="auto">
          <a:xfrm rot="10800000">
            <a:off x="139700" y="6434138"/>
            <a:ext cx="8864600" cy="342900"/>
          </a:xfrm>
          <a:custGeom>
            <a:avLst/>
            <a:gdLst>
              <a:gd name="T0" fmla="*/ 57100 w 8864374"/>
              <a:gd name="T1" fmla="*/ 0 h 342594"/>
              <a:gd name="T2" fmla="*/ 8807274 w 8864374"/>
              <a:gd name="T3" fmla="*/ 0 h 342594"/>
              <a:gd name="T4" fmla="*/ 8864374 w 8864374"/>
              <a:gd name="T5" fmla="*/ 57100 h 342594"/>
              <a:gd name="T6" fmla="*/ 8864374 w 8864374"/>
              <a:gd name="T7" fmla="*/ 342594 h 342594"/>
              <a:gd name="T8" fmla="*/ 8864374 w 8864374"/>
              <a:gd name="T9" fmla="*/ 342594 h 342594"/>
              <a:gd name="T10" fmla="*/ 0 w 8864374"/>
              <a:gd name="T11" fmla="*/ 342594 h 342594"/>
              <a:gd name="T12" fmla="*/ 0 w 8864374"/>
              <a:gd name="T13" fmla="*/ 342594 h 342594"/>
              <a:gd name="T14" fmla="*/ 0 w 8864374"/>
              <a:gd name="T15" fmla="*/ 57100 h 342594"/>
              <a:gd name="T16" fmla="*/ 57100 w 8864374"/>
              <a:gd name="T17" fmla="*/ 0 h 3425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64374" h="342594">
                <a:moveTo>
                  <a:pt x="57100" y="0"/>
                </a:moveTo>
                <a:lnTo>
                  <a:pt x="8807274" y="0"/>
                </a:lnTo>
                <a:cubicBezTo>
                  <a:pt x="8838809" y="0"/>
                  <a:pt x="8864374" y="25565"/>
                  <a:pt x="8864374" y="57100"/>
                </a:cubicBezTo>
                <a:lnTo>
                  <a:pt x="8864374" y="342594"/>
                </a:lnTo>
                <a:lnTo>
                  <a:pt x="0" y="342594"/>
                </a:lnTo>
                <a:lnTo>
                  <a:pt x="0" y="57100"/>
                </a:lnTo>
                <a:cubicBezTo>
                  <a:pt x="0" y="25565"/>
                  <a:pt x="25565" y="0"/>
                  <a:pt x="57100" y="0"/>
                </a:cubicBezTo>
                <a:close/>
              </a:path>
            </a:pathLst>
          </a:custGeom>
          <a:solidFill>
            <a:schemeClr val="tx2"/>
          </a:solidFill>
          <a:ln>
            <a:noFill/>
          </a:ln>
          <a:effectLst>
            <a:outerShdw blurRad="40000" dist="20000" dir="5400000" rotWithShape="0">
              <a:srgbClr val="000000">
                <a:alpha val="37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defRPr>
            </a:lvl1pPr>
          </a:lstStyle>
          <a:p>
            <a:endParaRPr lang="en-US"/>
          </a:p>
        </p:txBody>
      </p:sp>
      <p:sp>
        <p:nvSpPr>
          <p:cNvPr id="7" name="Rectangle 6"/>
          <p:cNvSpPr>
            <a:spLocks noChangeArrowheads="1"/>
          </p:cNvSpPr>
          <p:nvPr/>
        </p:nvSpPr>
        <p:spPr bwMode="auto">
          <a:xfrm>
            <a:off x="0" y="0"/>
            <a:ext cx="9144000" cy="579438"/>
          </a:xfrm>
          <a:prstGeom prst="rect">
            <a:avLst/>
          </a:prstGeom>
          <a:solidFill>
            <a:srgbClr val="113B6C"/>
          </a:solidFill>
          <a:ln w="9525">
            <a:solidFill>
              <a:srgbClr val="003A6D"/>
            </a:solidFill>
            <a:miter lim="800000"/>
            <a:headEnd/>
            <a:tailEnd/>
          </a:ln>
          <a:effectLst>
            <a:outerShdw blurRad="40000" dist="23000" dir="5400000" rotWithShape="0">
              <a:srgbClr val="000000">
                <a:alpha val="34998"/>
              </a:srgbClr>
            </a:outerShdw>
          </a:effectLst>
        </p:spPr>
        <p:txBody>
          <a:bodyPr anchor="ctr"/>
          <a:lstStyle/>
          <a:p>
            <a:pPr algn="ctr"/>
            <a:endParaRPr lang="en-US" sz="1800">
              <a:solidFill>
                <a:srgbClr val="003A6D"/>
              </a:solidFill>
              <a:latin typeface="Arial" charset="0"/>
            </a:endParaRPr>
          </a:p>
        </p:txBody>
      </p:sp>
      <p:sp>
        <p:nvSpPr>
          <p:cNvPr id="1031" name="Title Placeholder 2"/>
          <p:cNvSpPr>
            <a:spLocks noGrp="1"/>
          </p:cNvSpPr>
          <p:nvPr>
            <p:ph type="title"/>
          </p:nvPr>
        </p:nvSpPr>
        <p:spPr bwMode="auto">
          <a:xfrm>
            <a:off x="339725" y="1825625"/>
            <a:ext cx="82296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pic>
        <p:nvPicPr>
          <p:cNvPr id="1032" name="Picture 9" descr="UK AEA_WHITE_AW.png"/>
          <p:cNvPicPr>
            <a:picLocks noChangeAspect="1"/>
          </p:cNvPicPr>
          <p:nvPr userDrawn="1"/>
        </p:nvPicPr>
        <p:blipFill>
          <a:blip r:embed="rId3">
            <a:extLst>
              <a:ext uri="{28A0092B-C50C-407E-A947-70E740481C1C}">
                <a14:useLocalDpi xmlns:a14="http://schemas.microsoft.com/office/drawing/2010/main" val="0"/>
              </a:ext>
            </a:extLst>
          </a:blip>
          <a:srcRect l="4602" r="54195" b="60796"/>
          <a:stretch>
            <a:fillRect/>
          </a:stretch>
        </p:blipFill>
        <p:spPr bwMode="auto">
          <a:xfrm>
            <a:off x="9525" y="33338"/>
            <a:ext cx="611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UK AEA_WHITE_AW.png"/>
          <p:cNvPicPr>
            <a:picLocks noChangeAspect="1"/>
          </p:cNvPicPr>
          <p:nvPr userDrawn="1"/>
        </p:nvPicPr>
        <p:blipFill>
          <a:blip r:embed="rId3">
            <a:extLst>
              <a:ext uri="{28A0092B-C50C-407E-A947-70E740481C1C}">
                <a14:useLocalDpi xmlns:a14="http://schemas.microsoft.com/office/drawing/2010/main" val="0"/>
              </a:ext>
            </a:extLst>
          </a:blip>
          <a:srcRect t="33736"/>
          <a:stretch>
            <a:fillRect/>
          </a:stretch>
        </p:blipFill>
        <p:spPr bwMode="auto">
          <a:xfrm>
            <a:off x="615950" y="85725"/>
            <a:ext cx="6588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12"/>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1B8F2C6-CC07-8B44-B2BA-6B3FD8732FEC}"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Lst>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5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5400">
          <a:solidFill>
            <a:schemeClr val="tx1"/>
          </a:solidFill>
          <a:latin typeface="Arial" charset="0"/>
          <a:ea typeface="ＭＳ Ｐゴシック" charset="0"/>
          <a:cs typeface="ＭＳ Ｐゴシック" charset="0"/>
        </a:defRPr>
      </a:lvl2pPr>
      <a:lvl3pPr algn="ctr" defTabSz="457200" rtl="0" fontAlgn="base">
        <a:spcBef>
          <a:spcPct val="0"/>
        </a:spcBef>
        <a:spcAft>
          <a:spcPct val="0"/>
        </a:spcAft>
        <a:defRPr sz="5400">
          <a:solidFill>
            <a:schemeClr val="tx1"/>
          </a:solidFill>
          <a:latin typeface="Arial" charset="0"/>
          <a:ea typeface="ＭＳ Ｐゴシック" charset="0"/>
          <a:cs typeface="ＭＳ Ｐゴシック" charset="0"/>
        </a:defRPr>
      </a:lvl3pPr>
      <a:lvl4pPr algn="ctr" defTabSz="457200" rtl="0" fontAlgn="base">
        <a:spcBef>
          <a:spcPct val="0"/>
        </a:spcBef>
        <a:spcAft>
          <a:spcPct val="0"/>
        </a:spcAft>
        <a:defRPr sz="5400">
          <a:solidFill>
            <a:schemeClr val="tx1"/>
          </a:solidFill>
          <a:latin typeface="Arial" charset="0"/>
          <a:ea typeface="ＭＳ Ｐゴシック" charset="0"/>
          <a:cs typeface="ＭＳ Ｐゴシック" charset="0"/>
        </a:defRPr>
      </a:lvl4pPr>
      <a:lvl5pPr algn="ctr" defTabSz="457200" rtl="0" fontAlgn="base">
        <a:spcBef>
          <a:spcPct val="0"/>
        </a:spcBef>
        <a:spcAft>
          <a:spcPct val="0"/>
        </a:spcAft>
        <a:defRPr sz="5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tendl.web.psi.ch/tendl_2015/randomYield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emf"/><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1" Type="http://schemas.openxmlformats.org/officeDocument/2006/relationships/slideLayout" Target="../slideLayouts/slideLayout1.xml"/><Relationship Id="rId2" Type="http://schemas.openxmlformats.org/officeDocument/2006/relationships/image" Target="../media/image2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1" Type="http://schemas.openxmlformats.org/officeDocument/2006/relationships/slideLayout" Target="../slideLayouts/slideLayout1.xml"/><Relationship Id="rId2" Type="http://schemas.openxmlformats.org/officeDocument/2006/relationships/image" Target="../media/image3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1" Type="http://schemas.openxmlformats.org/officeDocument/2006/relationships/slideLayout" Target="../slideLayouts/slideLayout1.xml"/><Relationship Id="rId2" Type="http://schemas.openxmlformats.org/officeDocument/2006/relationships/image" Target="../media/image3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 Id="rId3"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1" Type="http://schemas.openxmlformats.org/officeDocument/2006/relationships/slideLayout" Target="../slideLayouts/slideLayout1.xml"/><Relationship Id="rId2" Type="http://schemas.openxmlformats.org/officeDocument/2006/relationships/image" Target="../media/image4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ccfe.ac.uk/assets/documents/easy/CCFE-R(15)28.pdf" TargetMode="Externa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1" Type="http://schemas.openxmlformats.org/officeDocument/2006/relationships/slideLayout" Target="../slideLayouts/slideLayout1.xml"/><Relationship Id="rId2"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1" Type="http://schemas.openxmlformats.org/officeDocument/2006/relationships/slideLayout" Target="../slideLayouts/slideLayout1.xml"/><Relationship Id="rId2" Type="http://schemas.openxmlformats.org/officeDocument/2006/relationships/image" Target="../media/image1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39252A2-E902-FD4C-B4D8-2E8BFA50966B}" type="slidenum">
              <a:rPr lang="en-GB" sz="1200">
                <a:solidFill>
                  <a:srgbClr val="898989"/>
                </a:solidFill>
                <a:latin typeface="Arial" charset="0"/>
              </a:rPr>
              <a:pPr eaLnBrk="1" hangingPunct="1"/>
              <a:t>1</a:t>
            </a:fld>
            <a:endParaRPr lang="en-GB" sz="1200">
              <a:solidFill>
                <a:srgbClr val="898989"/>
              </a:solidFill>
              <a:latin typeface="Arial" charset="0"/>
            </a:endParaRPr>
          </a:p>
        </p:txBody>
      </p:sp>
      <p:sp>
        <p:nvSpPr>
          <p:cNvPr id="3076" name="TextBox 6"/>
          <p:cNvSpPr txBox="1">
            <a:spLocks noChangeArrowheads="1"/>
          </p:cNvSpPr>
          <p:nvPr/>
        </p:nvSpPr>
        <p:spPr bwMode="auto">
          <a:xfrm>
            <a:off x="279400" y="957933"/>
            <a:ext cx="8458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GB" sz="4400" b="1" dirty="0" smtClean="0">
                <a:solidFill>
                  <a:srgbClr val="000000"/>
                </a:solidFill>
                <a:latin typeface="Arial" charset="0"/>
                <a:cs typeface="Arial" charset="0"/>
              </a:rPr>
              <a:t>UKAEA work in fission yields and decay data</a:t>
            </a:r>
            <a:endParaRPr lang="en-GB" sz="4400" b="1" dirty="0">
              <a:solidFill>
                <a:srgbClr val="000000"/>
              </a:solidFill>
              <a:latin typeface="Arial" charset="0"/>
              <a:cs typeface="Arial" charset="0"/>
            </a:endParaRPr>
          </a:p>
        </p:txBody>
      </p:sp>
      <p:sp>
        <p:nvSpPr>
          <p:cNvPr id="3078" name="TextBox 7"/>
          <p:cNvSpPr txBox="1">
            <a:spLocks noChangeArrowheads="1"/>
          </p:cNvSpPr>
          <p:nvPr/>
        </p:nvSpPr>
        <p:spPr bwMode="auto">
          <a:xfrm>
            <a:off x="279400" y="3240581"/>
            <a:ext cx="8458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GB" b="1" dirty="0">
                <a:solidFill>
                  <a:schemeClr val="tx2"/>
                </a:solidFill>
                <a:latin typeface="Arial" charset="0"/>
                <a:cs typeface="Arial" charset="0"/>
              </a:rPr>
              <a:t>M. </a:t>
            </a:r>
            <a:r>
              <a:rPr lang="en-GB" b="1" dirty="0" smtClean="0">
                <a:solidFill>
                  <a:schemeClr val="tx2"/>
                </a:solidFill>
                <a:latin typeface="Arial" charset="0"/>
                <a:cs typeface="Arial" charset="0"/>
              </a:rPr>
              <a:t>Fleming, J-Ch. Sublet, D. Rochman</a:t>
            </a:r>
            <a:r>
              <a:rPr lang="en-GB" b="1" baseline="30000" dirty="0" smtClean="0">
                <a:solidFill>
                  <a:schemeClr val="tx2"/>
                </a:solidFill>
                <a:latin typeface="Arial" charset="0"/>
                <a:cs typeface="Arial" charset="0"/>
              </a:rPr>
              <a:t>1</a:t>
            </a:r>
            <a:r>
              <a:rPr lang="en-GB" b="1" dirty="0" smtClean="0">
                <a:solidFill>
                  <a:schemeClr val="tx2"/>
                </a:solidFill>
                <a:latin typeface="Arial" charset="0"/>
                <a:cs typeface="Arial" charset="0"/>
              </a:rPr>
              <a:t>, K-H. Schmidt</a:t>
            </a:r>
            <a:r>
              <a:rPr lang="en-GB" b="1" baseline="30000" dirty="0" smtClean="0">
                <a:solidFill>
                  <a:schemeClr val="tx2"/>
                </a:solidFill>
                <a:latin typeface="Arial" charset="0"/>
                <a:cs typeface="Arial" charset="0"/>
              </a:rPr>
              <a:t>2</a:t>
            </a:r>
            <a:endParaRPr lang="en-GB" b="1" dirty="0" smtClean="0">
              <a:solidFill>
                <a:schemeClr val="tx2"/>
              </a:solidFill>
              <a:latin typeface="Arial" charset="0"/>
              <a:cs typeface="Arial" charset="0"/>
            </a:endParaRPr>
          </a:p>
          <a:p>
            <a:pPr algn="ctr" eaLnBrk="1" hangingPunct="1"/>
            <a:endParaRPr lang="en-GB" b="1" dirty="0">
              <a:solidFill>
                <a:schemeClr val="tx2"/>
              </a:solidFill>
              <a:latin typeface="Arial" charset="0"/>
              <a:cs typeface="Arial" charset="0"/>
            </a:endParaRPr>
          </a:p>
          <a:p>
            <a:pPr algn="ctr" eaLnBrk="1" hangingPunct="1"/>
            <a:r>
              <a:rPr lang="en-GB" b="1" dirty="0" smtClean="0">
                <a:solidFill>
                  <a:schemeClr val="tx2"/>
                </a:solidFill>
                <a:latin typeface="Arial" charset="0"/>
                <a:cs typeface="Arial" charset="0"/>
              </a:rPr>
              <a:t>UK Atomic Energy </a:t>
            </a:r>
            <a:r>
              <a:rPr lang="en-GB" b="1" dirty="0" smtClean="0">
                <a:solidFill>
                  <a:schemeClr val="tx2"/>
                </a:solidFill>
                <a:latin typeface="Arial" charset="0"/>
                <a:cs typeface="Arial" charset="0"/>
              </a:rPr>
              <a:t>Authority</a:t>
            </a:r>
          </a:p>
          <a:p>
            <a:pPr algn="ctr" eaLnBrk="1" hangingPunct="1"/>
            <a:endParaRPr lang="en-GB" b="1" dirty="0" smtClean="0">
              <a:solidFill>
                <a:schemeClr val="tx2"/>
              </a:solidFill>
              <a:latin typeface="Arial" charset="0"/>
              <a:cs typeface="Arial" charset="0"/>
            </a:endParaRPr>
          </a:p>
          <a:p>
            <a:pPr algn="ctr" eaLnBrk="1" hangingPunct="1"/>
            <a:r>
              <a:rPr lang="en-GB" sz="1800" b="1" baseline="30000" dirty="0" smtClean="0">
                <a:solidFill>
                  <a:schemeClr val="tx2"/>
                </a:solidFill>
                <a:latin typeface="Arial" charset="0"/>
                <a:cs typeface="Arial" charset="0"/>
              </a:rPr>
              <a:t>1</a:t>
            </a:r>
            <a:r>
              <a:rPr lang="en-GB" sz="1800" b="1" dirty="0" smtClean="0">
                <a:solidFill>
                  <a:schemeClr val="tx2"/>
                </a:solidFill>
                <a:latin typeface="Arial" charset="0"/>
                <a:cs typeface="Arial" charset="0"/>
              </a:rPr>
              <a:t>Paul </a:t>
            </a:r>
            <a:r>
              <a:rPr lang="en-GB" sz="1800" b="1" dirty="0" err="1" smtClean="0">
                <a:solidFill>
                  <a:schemeClr val="tx2"/>
                </a:solidFill>
                <a:latin typeface="Arial" charset="0"/>
                <a:cs typeface="Arial" charset="0"/>
              </a:rPr>
              <a:t>Scherrer</a:t>
            </a:r>
            <a:r>
              <a:rPr lang="en-GB" sz="1800" b="1" dirty="0" smtClean="0">
                <a:solidFill>
                  <a:schemeClr val="tx2"/>
                </a:solidFill>
                <a:latin typeface="Arial" charset="0"/>
                <a:cs typeface="Arial" charset="0"/>
              </a:rPr>
              <a:t> </a:t>
            </a:r>
            <a:r>
              <a:rPr lang="en-GB" sz="1800" b="1" dirty="0" err="1" smtClean="0">
                <a:solidFill>
                  <a:schemeClr val="tx2"/>
                </a:solidFill>
                <a:latin typeface="Arial" charset="0"/>
                <a:cs typeface="Arial" charset="0"/>
              </a:rPr>
              <a:t>Institut</a:t>
            </a:r>
            <a:endParaRPr lang="en-GB" sz="1800" b="1" dirty="0" smtClean="0">
              <a:solidFill>
                <a:schemeClr val="tx2"/>
              </a:solidFill>
              <a:latin typeface="Arial" charset="0"/>
              <a:cs typeface="Arial" charset="0"/>
            </a:endParaRPr>
          </a:p>
          <a:p>
            <a:pPr algn="ctr" eaLnBrk="1" hangingPunct="1"/>
            <a:r>
              <a:rPr lang="en-GB" sz="1800" b="1" baseline="30000" dirty="0" smtClean="0">
                <a:solidFill>
                  <a:schemeClr val="tx2"/>
                </a:solidFill>
                <a:latin typeface="Arial" charset="0"/>
                <a:cs typeface="Arial" charset="0"/>
              </a:rPr>
              <a:t>2</a:t>
            </a:r>
            <a:r>
              <a:rPr lang="en-GB" sz="1800" b="1" dirty="0" smtClean="0">
                <a:solidFill>
                  <a:schemeClr val="tx2"/>
                </a:solidFill>
                <a:latin typeface="Arial" charset="0"/>
                <a:cs typeface="Arial" charset="0"/>
              </a:rPr>
              <a:t>Centre Etudes </a:t>
            </a:r>
            <a:r>
              <a:rPr lang="en-GB" sz="1800" b="1" dirty="0" err="1" smtClean="0">
                <a:solidFill>
                  <a:schemeClr val="tx2"/>
                </a:solidFill>
                <a:latin typeface="Arial" charset="0"/>
                <a:cs typeface="Arial" charset="0"/>
              </a:rPr>
              <a:t>Nucl</a:t>
            </a:r>
            <a:r>
              <a:rPr lang="en-GB" sz="1800" b="1" dirty="0" err="1" smtClean="0">
                <a:solidFill>
                  <a:schemeClr val="tx2"/>
                </a:solidFill>
                <a:latin typeface="Arial" charset="0"/>
                <a:cs typeface="Arial" charset="0"/>
              </a:rPr>
              <a:t>é</a:t>
            </a:r>
            <a:r>
              <a:rPr lang="en-GB" sz="1800" b="1" dirty="0" err="1" smtClean="0">
                <a:solidFill>
                  <a:schemeClr val="tx2"/>
                </a:solidFill>
                <a:latin typeface="Arial" charset="0"/>
                <a:cs typeface="Arial" charset="0"/>
              </a:rPr>
              <a:t>aires</a:t>
            </a:r>
            <a:r>
              <a:rPr lang="en-GB" sz="1800" b="1" dirty="0" smtClean="0">
                <a:solidFill>
                  <a:schemeClr val="tx2"/>
                </a:solidFill>
                <a:latin typeface="Arial" charset="0"/>
                <a:cs typeface="Arial" charset="0"/>
              </a:rPr>
              <a:t> de Bordeaux </a:t>
            </a:r>
            <a:r>
              <a:rPr lang="en-GB" sz="1800" b="1" dirty="0" err="1" smtClean="0">
                <a:solidFill>
                  <a:schemeClr val="tx2"/>
                </a:solidFill>
                <a:latin typeface="Arial" charset="0"/>
                <a:cs typeface="Arial" charset="0"/>
              </a:rPr>
              <a:t>Gradignan</a:t>
            </a:r>
            <a:endParaRPr lang="en-GB" sz="1800" b="1" dirty="0">
              <a:solidFill>
                <a:schemeClr val="tx2"/>
              </a:solidFill>
              <a:latin typeface="Arial" charset="0"/>
              <a:cs typeface="Arial" charset="0"/>
            </a:endParaRPr>
          </a:p>
        </p:txBody>
      </p:sp>
      <p:sp>
        <p:nvSpPr>
          <p:cNvPr id="6" name="TextBox 6"/>
          <p:cNvSpPr txBox="1">
            <a:spLocks noChangeArrowheads="1"/>
          </p:cNvSpPr>
          <p:nvPr/>
        </p:nvSpPr>
        <p:spPr bwMode="auto">
          <a:xfrm>
            <a:off x="431800" y="5199846"/>
            <a:ext cx="8458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en-GB" sz="2000" b="1" i="1" dirty="0" smtClean="0">
              <a:solidFill>
                <a:srgbClr val="000000"/>
              </a:solidFill>
              <a:latin typeface="Arial" charset="0"/>
              <a:cs typeface="Arial" charset="0"/>
            </a:endParaRPr>
          </a:p>
          <a:p>
            <a:pPr algn="ctr" eaLnBrk="1" hangingPunct="1"/>
            <a:r>
              <a:rPr lang="en-GB" sz="2000" b="1" i="1" dirty="0" smtClean="0">
                <a:solidFill>
                  <a:srgbClr val="000000"/>
                </a:solidFill>
                <a:latin typeface="Arial" charset="0"/>
                <a:cs typeface="Arial" charset="0"/>
              </a:rPr>
              <a:t>Technical Meeting on Fission Yields</a:t>
            </a:r>
            <a:endParaRPr lang="en-GB" sz="2000" b="1" i="1" dirty="0">
              <a:solidFill>
                <a:srgbClr val="000000"/>
              </a:solidFill>
              <a:latin typeface="Arial" charset="0"/>
              <a:cs typeface="Arial" charset="0"/>
            </a:endParaRPr>
          </a:p>
          <a:p>
            <a:pPr algn="ctr" eaLnBrk="1" hangingPunct="1"/>
            <a:r>
              <a:rPr lang="en-GB" sz="2000" b="1" i="1" dirty="0" smtClean="0">
                <a:solidFill>
                  <a:srgbClr val="000000"/>
                </a:solidFill>
                <a:latin typeface="Arial" charset="0"/>
                <a:cs typeface="Arial" charset="0"/>
              </a:rPr>
              <a:t>IAEA NDS, Vienna, 23-26 May 2016</a:t>
            </a:r>
            <a:endParaRPr lang="en-GB" sz="2000" b="1" i="1" dirty="0">
              <a:solidFill>
                <a:srgbClr val="0000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1740"/>
            <a:ext cx="8229600" cy="1799714"/>
          </a:xfrm>
        </p:spPr>
        <p:txBody>
          <a:bodyPr>
            <a:normAutofit/>
          </a:bodyPr>
          <a:lstStyle/>
          <a:p>
            <a:r>
              <a:rPr lang="en-US" sz="1800" dirty="0" smtClean="0"/>
              <a:t>Differences in yields now not beta/gamma, but total heat between and along mass chains</a:t>
            </a:r>
          </a:p>
          <a:p>
            <a:r>
              <a:rPr lang="en-US" sz="1800" dirty="0" smtClean="0"/>
              <a:t>No ENDF/B-VII.1 </a:t>
            </a:r>
            <a:r>
              <a:rPr lang="en-US" sz="1800" dirty="0" err="1" smtClean="0"/>
              <a:t>vs</a:t>
            </a:r>
            <a:r>
              <a:rPr lang="en-US" sz="1800" dirty="0" smtClean="0"/>
              <a:t> VIII.1b differences detected in our tests</a:t>
            </a:r>
            <a:endParaRPr lang="en-US" sz="1800" dirty="0"/>
          </a:p>
        </p:txBody>
      </p:sp>
      <p:sp>
        <p:nvSpPr>
          <p:cNvPr id="3" name="Title 2"/>
          <p:cNvSpPr>
            <a:spLocks noGrp="1"/>
          </p:cNvSpPr>
          <p:nvPr>
            <p:ph type="title"/>
          </p:nvPr>
        </p:nvSpPr>
        <p:spPr/>
        <p:txBody>
          <a:bodyPr/>
          <a:lstStyle/>
          <a:p>
            <a:r>
              <a:rPr lang="en-US" dirty="0" smtClean="0"/>
              <a:t>Fission yield effects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10</a:t>
            </a:fld>
            <a:endParaRPr lang="en-GB"/>
          </a:p>
        </p:txBody>
      </p:sp>
      <p:pic>
        <p:nvPicPr>
          <p:cNvPr id="7" name="Picture 6" descr="Tot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445" y="1454727"/>
            <a:ext cx="7344010" cy="5140807"/>
          </a:xfrm>
          <a:prstGeom prst="rect">
            <a:avLst/>
          </a:prstGeom>
        </p:spPr>
      </p:pic>
    </p:spTree>
    <p:extLst>
      <p:ext uri="{BB962C8B-B14F-4D97-AF65-F5344CB8AC3E}">
        <p14:creationId xmlns:p14="http://schemas.microsoft.com/office/powerpoint/2010/main" val="3535259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A4C89C2-9590-0041-9DF4-50D44A9641CC}" type="slidenum">
              <a:rPr lang="en-GB" smtClean="0"/>
              <a:pPr/>
              <a:t>11</a:t>
            </a:fld>
            <a:endParaRPr lang="en-GB"/>
          </a:p>
        </p:txBody>
      </p:sp>
    </p:spTree>
    <p:extLst>
      <p:ext uri="{BB962C8B-B14F-4D97-AF65-F5344CB8AC3E}">
        <p14:creationId xmlns:p14="http://schemas.microsoft.com/office/powerpoint/2010/main" val="141856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Bayesian </a:t>
            </a:r>
            <a:r>
              <a:rPr lang="en-US" dirty="0" smtClean="0"/>
              <a:t>TMC </a:t>
            </a:r>
            <a:r>
              <a:rPr lang="en-US" dirty="0"/>
              <a:t>in this presentation refers to:</a:t>
            </a:r>
          </a:p>
          <a:p>
            <a:endParaRPr lang="en-US" dirty="0" smtClean="0"/>
          </a:p>
          <a:p>
            <a:pPr marL="457200" lvl="1" indent="0">
              <a:buNone/>
            </a:pPr>
            <a:r>
              <a:rPr lang="en-US" i="1" dirty="0" smtClean="0"/>
              <a:t>Use of </a:t>
            </a:r>
            <a:r>
              <a:rPr lang="en-US" i="1" dirty="0" err="1" smtClean="0"/>
              <a:t>optimisation</a:t>
            </a:r>
            <a:r>
              <a:rPr lang="en-US" i="1" dirty="0" smtClean="0"/>
              <a:t> algorithm to select best input parameters for </a:t>
            </a:r>
          </a:p>
          <a:p>
            <a:pPr marL="457200" lvl="1" indent="0">
              <a:buNone/>
            </a:pPr>
            <a:r>
              <a:rPr lang="en-US" i="1" dirty="0" smtClean="0"/>
              <a:t>ND generating </a:t>
            </a:r>
            <a:r>
              <a:rPr lang="en-US" i="1" dirty="0" smtClean="0"/>
              <a:t>code (</a:t>
            </a:r>
            <a:r>
              <a:rPr lang="en-US" i="1" dirty="0" err="1" smtClean="0"/>
              <a:t>eg</a:t>
            </a:r>
            <a:r>
              <a:rPr lang="en-US" i="1" dirty="0" smtClean="0"/>
              <a:t> GEF), </a:t>
            </a:r>
            <a:r>
              <a:rPr lang="en-US" i="1" dirty="0" smtClean="0"/>
              <a:t>so as to best match some </a:t>
            </a:r>
            <a:r>
              <a:rPr lang="en-US" i="1" dirty="0" smtClean="0"/>
              <a:t>experimental or </a:t>
            </a:r>
          </a:p>
          <a:p>
            <a:pPr marL="457200" lvl="1" indent="0">
              <a:buNone/>
            </a:pPr>
            <a:r>
              <a:rPr lang="en-US" i="1" dirty="0" smtClean="0"/>
              <a:t>evaluated data</a:t>
            </a:r>
          </a:p>
          <a:p>
            <a:endParaRPr lang="en-US" dirty="0"/>
          </a:p>
          <a:p>
            <a:r>
              <a:rPr lang="en-US" dirty="0" smtClean="0"/>
              <a:t>This approach has been developed by several, to produce sets of fission yield files for TMC uncertainty calculations</a:t>
            </a:r>
          </a:p>
          <a:p>
            <a:pPr marL="0" indent="0">
              <a:buNone/>
            </a:pPr>
            <a:r>
              <a:rPr lang="en-US" dirty="0" smtClean="0"/>
              <a:t>		(</a:t>
            </a:r>
            <a:r>
              <a:rPr lang="en-US" i="1" dirty="0" err="1" smtClean="0"/>
              <a:t>cf</a:t>
            </a:r>
            <a:r>
              <a:rPr lang="en-US" dirty="0"/>
              <a:t> </a:t>
            </a:r>
            <a:r>
              <a:rPr lang="en-US" dirty="0">
                <a:hlinkClick r:id="rId2"/>
              </a:rPr>
              <a:t>https://tendl.web.psi.ch/tendl_2015/</a:t>
            </a:r>
            <a:r>
              <a:rPr lang="en-US" dirty="0" smtClean="0">
                <a:hlinkClick r:id="rId2"/>
              </a:rPr>
              <a:t>randomYields.html</a:t>
            </a:r>
            <a:r>
              <a:rPr lang="en-US" dirty="0" smtClean="0"/>
              <a:t>)</a:t>
            </a:r>
          </a:p>
          <a:p>
            <a:pPr marL="0" indent="0">
              <a:buNone/>
            </a:pPr>
            <a:endParaRPr lang="en-US" dirty="0"/>
          </a:p>
          <a:p>
            <a:r>
              <a:rPr lang="en-US" dirty="0" smtClean="0"/>
              <a:t>The complexity comes from definition of a fitness function, choice of </a:t>
            </a:r>
            <a:r>
              <a:rPr lang="en-US" dirty="0" err="1" smtClean="0"/>
              <a:t>optimisation</a:t>
            </a:r>
            <a:r>
              <a:rPr lang="en-US" dirty="0" smtClean="0"/>
              <a:t> algorithm and parameter updating method</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Bayesian TMC</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12</a:t>
            </a:fld>
            <a:endParaRPr lang="en-GB"/>
          </a:p>
        </p:txBody>
      </p:sp>
    </p:spTree>
    <p:extLst>
      <p:ext uri="{BB962C8B-B14F-4D97-AF65-F5344CB8AC3E}">
        <p14:creationId xmlns:p14="http://schemas.microsoft.com/office/powerpoint/2010/main" val="41256654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4104"/>
            <a:ext cx="8229600" cy="5362662"/>
          </a:xfrm>
        </p:spPr>
        <p:txBody>
          <a:bodyPr/>
          <a:lstStyle/>
          <a:p>
            <a:r>
              <a:rPr lang="en-US" dirty="0" smtClean="0"/>
              <a:t>TMC </a:t>
            </a:r>
            <a:r>
              <a:rPr lang="en-US" dirty="0" smtClean="0"/>
              <a:t>necessarily involves </a:t>
            </a:r>
            <a:r>
              <a:rPr lang="en-US" i="1" dirty="0" smtClean="0"/>
              <a:t>many</a:t>
            </a:r>
            <a:r>
              <a:rPr lang="en-US" dirty="0" smtClean="0"/>
              <a:t> random files which will never be validated (or read by a human?). Quality of the TMC is only as good as the quality of these (perturbed parameter) files which…</a:t>
            </a:r>
            <a:endParaRPr lang="en-US" dirty="0"/>
          </a:p>
          <a:p>
            <a:endParaRPr lang="en-US" dirty="0" smtClean="0"/>
          </a:p>
          <a:p>
            <a:pPr lvl="1"/>
            <a:endParaRPr lang="en-US" dirty="0"/>
          </a:p>
          <a:p>
            <a:endParaRPr lang="en-US" dirty="0"/>
          </a:p>
        </p:txBody>
      </p:sp>
      <p:sp>
        <p:nvSpPr>
          <p:cNvPr id="3" name="Title 2"/>
          <p:cNvSpPr>
            <a:spLocks noGrp="1"/>
          </p:cNvSpPr>
          <p:nvPr>
            <p:ph type="title"/>
          </p:nvPr>
        </p:nvSpPr>
        <p:spPr/>
        <p:txBody>
          <a:bodyPr/>
          <a:lstStyle/>
          <a:p>
            <a:r>
              <a:rPr lang="en-US" dirty="0" smtClean="0"/>
              <a:t>Some starting comments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13</a:t>
            </a:fld>
            <a:endParaRPr lang="en-GB"/>
          </a:p>
        </p:txBody>
      </p:sp>
      <p:sp>
        <p:nvSpPr>
          <p:cNvPr id="9" name="TextBox 8"/>
          <p:cNvSpPr txBox="1"/>
          <p:nvPr/>
        </p:nvSpPr>
        <p:spPr>
          <a:xfrm>
            <a:off x="685031" y="1930399"/>
            <a:ext cx="3508589" cy="461665"/>
          </a:xfrm>
          <a:prstGeom prst="rect">
            <a:avLst/>
          </a:prstGeom>
          <a:noFill/>
        </p:spPr>
        <p:txBody>
          <a:bodyPr wrap="square" rtlCol="0">
            <a:spAutoFit/>
          </a:bodyPr>
          <a:lstStyle/>
          <a:p>
            <a:r>
              <a:rPr lang="en-US" dirty="0" smtClean="0"/>
              <a:t>You think look like this…</a:t>
            </a:r>
            <a:endParaRPr lang="en-US" dirty="0"/>
          </a:p>
        </p:txBody>
      </p:sp>
      <p:sp>
        <p:nvSpPr>
          <p:cNvPr id="10" name="TextBox 9"/>
          <p:cNvSpPr txBox="1"/>
          <p:nvPr/>
        </p:nvSpPr>
        <p:spPr>
          <a:xfrm>
            <a:off x="4755188" y="2007175"/>
            <a:ext cx="3508589" cy="461665"/>
          </a:xfrm>
          <a:prstGeom prst="rect">
            <a:avLst/>
          </a:prstGeom>
          <a:noFill/>
        </p:spPr>
        <p:txBody>
          <a:bodyPr wrap="square" rtlCol="0">
            <a:spAutoFit/>
          </a:bodyPr>
          <a:lstStyle/>
          <a:p>
            <a:r>
              <a:rPr lang="en-US" dirty="0" smtClean="0"/>
              <a:t>But may look like this…</a:t>
            </a:r>
            <a:endParaRPr lang="en-US" dirty="0"/>
          </a:p>
        </p:txBody>
      </p:sp>
      <p:pic>
        <p:nvPicPr>
          <p:cNvPr id="12" name="Picture 11"/>
          <p:cNvPicPr>
            <a:picLocks noChangeAspect="1"/>
          </p:cNvPicPr>
          <p:nvPr/>
        </p:nvPicPr>
        <p:blipFill>
          <a:blip r:embed="rId2"/>
          <a:stretch>
            <a:fillRect/>
          </a:stretch>
        </p:blipFill>
        <p:spPr>
          <a:xfrm>
            <a:off x="457200" y="2392064"/>
            <a:ext cx="3579310" cy="2350786"/>
          </a:xfrm>
          <a:prstGeom prst="rect">
            <a:avLst/>
          </a:prstGeom>
        </p:spPr>
      </p:pic>
      <p:pic>
        <p:nvPicPr>
          <p:cNvPr id="6" name="Picture 5"/>
          <p:cNvPicPr>
            <a:picLocks noChangeAspect="1"/>
          </p:cNvPicPr>
          <p:nvPr/>
        </p:nvPicPr>
        <p:blipFill rotWithShape="1">
          <a:blip r:embed="rId3"/>
          <a:srcRect l="13162" t="8215" b="15857"/>
          <a:stretch/>
        </p:blipFill>
        <p:spPr>
          <a:xfrm>
            <a:off x="4755188" y="2392064"/>
            <a:ext cx="3453170" cy="2350786"/>
          </a:xfrm>
          <a:prstGeom prst="rect">
            <a:avLst/>
          </a:prstGeom>
        </p:spPr>
      </p:pic>
      <p:pic>
        <p:nvPicPr>
          <p:cNvPr id="5" name="Picture 4" descr="ugly_fil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0288" y="3073400"/>
            <a:ext cx="4572000" cy="3200400"/>
          </a:xfrm>
          <a:prstGeom prst="rect">
            <a:avLst/>
          </a:prstGeom>
        </p:spPr>
      </p:pic>
      <p:sp>
        <p:nvSpPr>
          <p:cNvPr id="7" name="TextBox 6"/>
          <p:cNvSpPr txBox="1"/>
          <p:nvPr/>
        </p:nvSpPr>
        <p:spPr>
          <a:xfrm>
            <a:off x="296333" y="5054600"/>
            <a:ext cx="2091267" cy="830997"/>
          </a:xfrm>
          <a:prstGeom prst="rect">
            <a:avLst/>
          </a:prstGeom>
          <a:noFill/>
        </p:spPr>
        <p:txBody>
          <a:bodyPr wrap="square" rtlCol="0">
            <a:spAutoFit/>
          </a:bodyPr>
          <a:lstStyle/>
          <a:p>
            <a:pPr algn="ctr"/>
            <a:r>
              <a:rPr lang="en-US" b="1" i="1" dirty="0" smtClean="0"/>
              <a:t>Careful with </a:t>
            </a:r>
          </a:p>
          <a:p>
            <a:pPr algn="ctr"/>
            <a:r>
              <a:rPr lang="en-US" b="1" i="1" dirty="0" smtClean="0"/>
              <a:t>HOMPOL…</a:t>
            </a:r>
            <a:endParaRPr lang="en-US" b="1" i="1" dirty="0"/>
          </a:p>
        </p:txBody>
      </p:sp>
    </p:spTree>
    <p:extLst>
      <p:ext uri="{BB962C8B-B14F-4D97-AF65-F5344CB8AC3E}">
        <p14:creationId xmlns:p14="http://schemas.microsoft.com/office/powerpoint/2010/main" val="3067343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55680"/>
            <a:ext cx="8229600" cy="5362662"/>
          </a:xfrm>
        </p:spPr>
        <p:txBody>
          <a:bodyPr/>
          <a:lstStyle/>
          <a:p>
            <a:pPr marL="457200" indent="-457200">
              <a:buFont typeface="+mj-lt"/>
              <a:buAutoNum type="arabicPeriod"/>
            </a:pPr>
            <a:r>
              <a:rPr lang="en-US" dirty="0" smtClean="0"/>
              <a:t>Model simulations are designed to be faithful to (semi-empirical) physics, not to discontinuities which are inherent to experimental methods</a:t>
            </a: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smtClean="0"/>
              <a:t>GEF may be able to match the yields of evaluated files quite well, since these are (hopefully) physically consistent, but how do we reconcile uncertainties which are not based on model/theory?</a:t>
            </a:r>
          </a:p>
          <a:p>
            <a:pPr marL="457200" indent="-457200">
              <a:buFont typeface="+mj-lt"/>
              <a:buAutoNum type="arabicPeriod"/>
            </a:pPr>
            <a:endParaRPr lang="en-US" dirty="0"/>
          </a:p>
          <a:p>
            <a:pPr marL="457200" indent="-457200">
              <a:buFont typeface="+mj-lt"/>
              <a:buAutoNum type="arabicPeriod"/>
            </a:pPr>
            <a:r>
              <a:rPr lang="en-US" dirty="0" smtClean="0"/>
              <a:t>‘Unique</a:t>
            </a:r>
            <a:r>
              <a:rPr lang="en-US" dirty="0" smtClean="0"/>
              <a:t>’ </a:t>
            </a:r>
            <a:r>
              <a:rPr lang="en-US" dirty="0" smtClean="0"/>
              <a:t>files with strange results </a:t>
            </a:r>
            <a:r>
              <a:rPr lang="en-US" dirty="0" smtClean="0"/>
              <a:t>may slip through </a:t>
            </a:r>
            <a:r>
              <a:rPr lang="en-US" dirty="0" smtClean="0"/>
              <a:t>file generation </a:t>
            </a:r>
            <a:r>
              <a:rPr lang="en-US" dirty="0" smtClean="0"/>
              <a:t>and some simple checks, but will skew results, particularly variances which are sensitive to </a:t>
            </a:r>
            <a:r>
              <a:rPr lang="en-US" dirty="0" smtClean="0"/>
              <a:t>outliers</a:t>
            </a:r>
          </a:p>
          <a:p>
            <a:pPr marL="400050" lvl="1" indent="0">
              <a:buNone/>
            </a:pPr>
            <a:r>
              <a:rPr lang="en-US" dirty="0" smtClean="0"/>
              <a:t>		</a:t>
            </a:r>
            <a:r>
              <a:rPr lang="en-US" i="1" dirty="0" smtClean="0"/>
              <a:t>Effort required to cull the ugly files…</a:t>
            </a:r>
            <a:endParaRPr lang="en-US" i="1" dirty="0" smtClean="0"/>
          </a:p>
          <a:p>
            <a:pPr marL="0" indent="0">
              <a:buNone/>
            </a:pPr>
            <a:endParaRPr lang="en-US" dirty="0" smtClean="0"/>
          </a:p>
          <a:p>
            <a:pPr marL="457200" indent="-457200">
              <a:buFont typeface="+mj-lt"/>
              <a:buAutoNum type="arabicPeriod"/>
            </a:pPr>
            <a:r>
              <a:rPr lang="en-US" dirty="0" smtClean="0"/>
              <a:t>Stochastic ND codes must only be used where noise is much less than parameter-induced variation, for burn-up markers, this is strict</a:t>
            </a:r>
            <a:endParaRPr lang="en-US" dirty="0" smtClean="0"/>
          </a:p>
          <a:p>
            <a:pPr marL="457200" indent="-457200">
              <a:buFont typeface="+mj-lt"/>
              <a:buAutoNum type="arabicPeriod"/>
            </a:pPr>
            <a:endParaRPr lang="en-US" dirty="0"/>
          </a:p>
          <a:p>
            <a:pPr marL="457200" indent="-457200">
              <a:buFont typeface="+mj-lt"/>
              <a:buAutoNum type="arabicPeriod"/>
            </a:pPr>
            <a:endParaRPr lang="en-US" dirty="0"/>
          </a:p>
        </p:txBody>
      </p:sp>
      <p:sp>
        <p:nvSpPr>
          <p:cNvPr id="3" name="Title 2"/>
          <p:cNvSpPr>
            <a:spLocks noGrp="1"/>
          </p:cNvSpPr>
          <p:nvPr>
            <p:ph type="title"/>
          </p:nvPr>
        </p:nvSpPr>
        <p:spPr/>
        <p:txBody>
          <a:bodyPr/>
          <a:lstStyle/>
          <a:p>
            <a:r>
              <a:rPr lang="en-US" dirty="0" smtClean="0"/>
              <a:t>A few cautionary thoughts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14</a:t>
            </a:fld>
            <a:endParaRPr lang="en-GB"/>
          </a:p>
        </p:txBody>
      </p:sp>
    </p:spTree>
    <p:extLst>
      <p:ext uri="{BB962C8B-B14F-4D97-AF65-F5344CB8AC3E}">
        <p14:creationId xmlns:p14="http://schemas.microsoft.com/office/powerpoint/2010/main" val="4933833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9A4C89C2-9590-0041-9DF4-50D44A9641CC}" type="slidenum">
              <a:rPr lang="en-GB" smtClean="0"/>
              <a:pPr/>
              <a:t>15</a:t>
            </a:fld>
            <a:endParaRPr lang="en-GB"/>
          </a:p>
        </p:txBody>
      </p:sp>
    </p:spTree>
    <p:extLst>
      <p:ext uri="{BB962C8B-B14F-4D97-AF65-F5344CB8AC3E}">
        <p14:creationId xmlns:p14="http://schemas.microsoft.com/office/powerpoint/2010/main" val="3910716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864" y="595611"/>
            <a:ext cx="8925406" cy="5362662"/>
          </a:xfrm>
        </p:spPr>
        <p:txBody>
          <a:bodyPr/>
          <a:lstStyle/>
          <a:p>
            <a:pPr marL="800100" lvl="1" indent="-342900">
              <a:buFont typeface="+mj-lt"/>
              <a:buAutoNum type="arabicPeriod"/>
            </a:pPr>
            <a:r>
              <a:rPr lang="en-US" b="1" dirty="0" smtClean="0"/>
              <a:t>Convergence of GEF calculations for U235_th </a:t>
            </a:r>
            <a:r>
              <a:rPr lang="en-US" b="1" dirty="0" err="1" smtClean="0"/>
              <a:t>nFY</a:t>
            </a:r>
            <a:r>
              <a:rPr lang="en-US" b="1" dirty="0" smtClean="0"/>
              <a:t> (1.0E+05 to 1.0E+08)</a:t>
            </a:r>
          </a:p>
          <a:p>
            <a:pPr marL="800100" lvl="1" indent="-342900" algn="ctr">
              <a:buFont typeface="+mj-lt"/>
              <a:buAutoNum type="arabicPeriod"/>
            </a:pPr>
            <a:endParaRPr lang="en-US" dirty="0" smtClean="0"/>
          </a:p>
        </p:txBody>
      </p:sp>
      <p:sp>
        <p:nvSpPr>
          <p:cNvPr id="3" name="Title 2"/>
          <p:cNvSpPr>
            <a:spLocks noGrp="1"/>
          </p:cNvSpPr>
          <p:nvPr>
            <p:ph type="title"/>
          </p:nvPr>
        </p:nvSpPr>
        <p:spPr/>
        <p:txBody>
          <a:bodyPr/>
          <a:lstStyle/>
          <a:p>
            <a:r>
              <a:rPr lang="en-US" dirty="0" smtClean="0"/>
              <a:t>Convergence with TMC</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16</a:t>
            </a:fld>
            <a:endParaRPr lang="en-GB"/>
          </a:p>
        </p:txBody>
      </p:sp>
      <p:pic>
        <p:nvPicPr>
          <p:cNvPr id="5" name="Picture 4" descr="VAR_1E+0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2891"/>
            <a:ext cx="4572000" cy="3200400"/>
          </a:xfrm>
          <a:prstGeom prst="rect">
            <a:avLst/>
          </a:prstGeom>
        </p:spPr>
      </p:pic>
      <p:pic>
        <p:nvPicPr>
          <p:cNvPr id="6" name="Picture 5" descr="VAR_1E+06.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743" y="909157"/>
            <a:ext cx="3325090" cy="2327563"/>
          </a:xfrm>
          <a:prstGeom prst="rect">
            <a:avLst/>
          </a:prstGeom>
        </p:spPr>
      </p:pic>
      <p:pic>
        <p:nvPicPr>
          <p:cNvPr id="7" name="Picture 6" descr="VAR_1E+0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166" y="4163291"/>
            <a:ext cx="3325091" cy="2327564"/>
          </a:xfrm>
          <a:prstGeom prst="rect">
            <a:avLst/>
          </a:prstGeom>
        </p:spPr>
      </p:pic>
      <p:pic>
        <p:nvPicPr>
          <p:cNvPr id="8" name="Picture 7" descr="VAR_1E+08.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9" y="3236720"/>
            <a:ext cx="4572000" cy="3200400"/>
          </a:xfrm>
          <a:prstGeom prst="rect">
            <a:avLst/>
          </a:prstGeom>
        </p:spPr>
      </p:pic>
    </p:spTree>
    <p:extLst>
      <p:ext uri="{BB962C8B-B14F-4D97-AF65-F5344CB8AC3E}">
        <p14:creationId xmlns:p14="http://schemas.microsoft.com/office/powerpoint/2010/main" val="28532836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91" y="632558"/>
            <a:ext cx="9028979" cy="1807411"/>
          </a:xfrm>
        </p:spPr>
        <p:txBody>
          <a:bodyPr/>
          <a:lstStyle/>
          <a:p>
            <a:pPr marL="457200" lvl="1" indent="0">
              <a:buNone/>
            </a:pPr>
            <a:r>
              <a:rPr lang="en-US" dirty="0" err="1" smtClean="0"/>
              <a:t>nFY</a:t>
            </a:r>
            <a:r>
              <a:rPr lang="en-US" dirty="0" smtClean="0"/>
              <a:t> </a:t>
            </a:r>
            <a:r>
              <a:rPr lang="en-US" dirty="0" smtClean="0"/>
              <a:t>TMC with PWR UO2 assembly averaged Nd148 at </a:t>
            </a:r>
            <a:r>
              <a:rPr lang="en-US" dirty="0" smtClean="0"/>
              <a:t>shutdown</a:t>
            </a:r>
            <a:r>
              <a:rPr lang="en-US" dirty="0" smtClean="0"/>
              <a:t>, after </a:t>
            </a:r>
            <a:r>
              <a:rPr lang="en-US" dirty="0" smtClean="0"/>
              <a:t>40GWd</a:t>
            </a:r>
            <a:r>
              <a:rPr lang="en-US" dirty="0" smtClean="0"/>
              <a:t>/</a:t>
            </a:r>
            <a:r>
              <a:rPr lang="en-US" dirty="0" err="1" smtClean="0"/>
              <a:t>tn</a:t>
            </a:r>
            <a:r>
              <a:rPr lang="en-US" dirty="0" smtClean="0"/>
              <a:t> </a:t>
            </a:r>
            <a:endParaRPr lang="en-US" dirty="0" smtClean="0"/>
          </a:p>
          <a:p>
            <a:pPr marL="457200" lvl="1" indent="0">
              <a:buNone/>
            </a:pPr>
            <a:endParaRPr lang="en-US" dirty="0" smtClean="0"/>
          </a:p>
          <a:p>
            <a:pPr marL="457200" lvl="1" indent="0">
              <a:buNone/>
            </a:pPr>
            <a:r>
              <a:rPr lang="en-US" i="1" dirty="0" err="1" smtClean="0"/>
              <a:t>nb</a:t>
            </a:r>
            <a:r>
              <a:rPr lang="en-US" dirty="0" smtClean="0"/>
              <a:t>: For Nd148, known to ~0.6% cumulative, need much less than 1% noise</a:t>
            </a:r>
            <a:endParaRPr lang="en-US" dirty="0"/>
          </a:p>
        </p:txBody>
      </p:sp>
      <p:sp>
        <p:nvSpPr>
          <p:cNvPr id="3" name="Title 2"/>
          <p:cNvSpPr>
            <a:spLocks noGrp="1"/>
          </p:cNvSpPr>
          <p:nvPr>
            <p:ph type="title"/>
          </p:nvPr>
        </p:nvSpPr>
        <p:spPr/>
        <p:txBody>
          <a:bodyPr/>
          <a:lstStyle/>
          <a:p>
            <a:r>
              <a:rPr lang="en-US" dirty="0" smtClean="0"/>
              <a:t>Convergence with TMC</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17</a:t>
            </a:fld>
            <a:endParaRPr lang="en-GB"/>
          </a:p>
        </p:txBody>
      </p:sp>
      <p:pic>
        <p:nvPicPr>
          <p:cNvPr id="5" name="Picture 4" descr="Nd148.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557" y="1616364"/>
            <a:ext cx="6932977" cy="4853084"/>
          </a:xfrm>
          <a:prstGeom prst="rect">
            <a:avLst/>
          </a:prstGeom>
        </p:spPr>
      </p:pic>
    </p:spTree>
    <p:extLst>
      <p:ext uri="{BB962C8B-B14F-4D97-AF65-F5344CB8AC3E}">
        <p14:creationId xmlns:p14="http://schemas.microsoft.com/office/powerpoint/2010/main" val="17621431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fit the evaluated </a:t>
            </a:r>
            <a:r>
              <a:rPr lang="en-US" b="1" dirty="0" smtClean="0"/>
              <a:t>yields</a:t>
            </a:r>
            <a:r>
              <a:rPr lang="en-US" dirty="0" smtClean="0"/>
              <a:t>, there is a natural fitness function:</a:t>
            </a:r>
          </a:p>
          <a:p>
            <a:pPr marL="0" indent="0">
              <a:buNone/>
            </a:pPr>
            <a:endParaRPr lang="en-US" dirty="0" smtClean="0"/>
          </a:p>
          <a:p>
            <a:endParaRPr lang="en-US" dirty="0"/>
          </a:p>
          <a:p>
            <a:r>
              <a:rPr lang="en-US" dirty="0" smtClean="0"/>
              <a:t>At least two sources for uncertainties to match: evaluation or experiment</a:t>
            </a:r>
          </a:p>
          <a:p>
            <a:pPr lvl="1"/>
            <a:r>
              <a:rPr lang="en-US" dirty="0" smtClean="0"/>
              <a:t>Experiment is preferable for many reasons, but this is not for the faint-hearted. Unwinding cumulative yields, differences between decay files, experimental bias for good or bad… I am not so brave…</a:t>
            </a:r>
          </a:p>
          <a:p>
            <a:pPr lvl="1"/>
            <a:r>
              <a:rPr lang="en-US" dirty="0" smtClean="0"/>
              <a:t>Choosing the evaluated data is a much easier task. Moreover, reactor operators are (probably) not going to prefer GEF-calculated uncertainties for their fission products of interest, irrespective of quality.</a:t>
            </a:r>
          </a:p>
          <a:p>
            <a:pPr lvl="1"/>
            <a:endParaRPr lang="en-US" dirty="0"/>
          </a:p>
          <a:p>
            <a:r>
              <a:rPr lang="en-US" dirty="0" smtClean="0"/>
              <a:t>To approach exp. </a:t>
            </a:r>
            <a:r>
              <a:rPr lang="en-US" b="1" dirty="0" smtClean="0"/>
              <a:t>variances</a:t>
            </a:r>
            <a:r>
              <a:rPr lang="en-US" dirty="0" smtClean="0"/>
              <a:t> we </a:t>
            </a:r>
            <a:r>
              <a:rPr lang="en-US" dirty="0" smtClean="0"/>
              <a:t>define a fitness </a:t>
            </a:r>
            <a:r>
              <a:rPr lang="en-US" dirty="0" smtClean="0"/>
              <a:t>function which accounts for </a:t>
            </a:r>
            <a:r>
              <a:rPr lang="en-US" dirty="0" err="1" smtClean="0"/>
              <a:t>var</a:t>
            </a:r>
            <a:r>
              <a:rPr lang="en-US" dirty="0" smtClean="0"/>
              <a:t>(</a:t>
            </a:r>
            <a:r>
              <a:rPr lang="en-US" dirty="0" err="1" smtClean="0"/>
              <a:t>simYields</a:t>
            </a:r>
            <a:r>
              <a:rPr lang="en-US" dirty="0" smtClean="0"/>
              <a:t>): </a:t>
            </a:r>
            <a:endParaRPr lang="en-US" dirty="0" smtClean="0"/>
          </a:p>
          <a:p>
            <a:endParaRPr lang="en-US" dirty="0"/>
          </a:p>
          <a:p>
            <a:pPr marL="457200" lvl="1" indent="0">
              <a:buNone/>
            </a:pPr>
            <a:endParaRPr lang="en-US" dirty="0"/>
          </a:p>
        </p:txBody>
      </p:sp>
      <p:sp>
        <p:nvSpPr>
          <p:cNvPr id="3" name="Title 2"/>
          <p:cNvSpPr>
            <a:spLocks noGrp="1"/>
          </p:cNvSpPr>
          <p:nvPr>
            <p:ph type="title"/>
          </p:nvPr>
        </p:nvSpPr>
        <p:spPr/>
        <p:txBody>
          <a:bodyPr/>
          <a:lstStyle/>
          <a:p>
            <a:r>
              <a:rPr lang="en-US" dirty="0" smtClean="0"/>
              <a:t>GEF and Evaluated </a:t>
            </a:r>
            <a:r>
              <a:rPr lang="en-US" dirty="0" err="1" smtClean="0"/>
              <a:t>Unc</a:t>
            </a:r>
            <a:r>
              <a:rPr lang="en-US" dirty="0" smtClean="0"/>
              <a:t>.</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18</a:t>
            </a:fld>
            <a:endParaRPr lang="en-GB"/>
          </a:p>
        </p:txBody>
      </p:sp>
      <p:pic>
        <p:nvPicPr>
          <p:cNvPr id="5" name="Picture 4"/>
          <p:cNvPicPr>
            <a:picLocks noChangeAspect="1"/>
          </p:cNvPicPr>
          <p:nvPr/>
        </p:nvPicPr>
        <p:blipFill>
          <a:blip r:embed="rId2"/>
          <a:stretch>
            <a:fillRect/>
          </a:stretch>
        </p:blipFill>
        <p:spPr>
          <a:xfrm>
            <a:off x="4421780" y="4989968"/>
            <a:ext cx="2941013" cy="1159162"/>
          </a:xfrm>
          <a:prstGeom prst="rect">
            <a:avLst/>
          </a:prstGeom>
        </p:spPr>
      </p:pic>
      <p:pic>
        <p:nvPicPr>
          <p:cNvPr id="6" name="Picture 5"/>
          <p:cNvPicPr>
            <a:picLocks noChangeAspect="1"/>
          </p:cNvPicPr>
          <p:nvPr/>
        </p:nvPicPr>
        <p:blipFill>
          <a:blip r:embed="rId3"/>
          <a:stretch>
            <a:fillRect/>
          </a:stretch>
        </p:blipFill>
        <p:spPr>
          <a:xfrm>
            <a:off x="3365500" y="1179945"/>
            <a:ext cx="1645227" cy="727364"/>
          </a:xfrm>
          <a:prstGeom prst="rect">
            <a:avLst/>
          </a:prstGeom>
        </p:spPr>
      </p:pic>
    </p:spTree>
    <p:extLst>
      <p:ext uri="{BB962C8B-B14F-4D97-AF65-F5344CB8AC3E}">
        <p14:creationId xmlns:p14="http://schemas.microsoft.com/office/powerpoint/2010/main" val="18273853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40225"/>
            <a:ext cx="8229600" cy="5362662"/>
          </a:xfrm>
        </p:spPr>
        <p:txBody>
          <a:bodyPr/>
          <a:lstStyle/>
          <a:p>
            <a:r>
              <a:rPr lang="en-US" dirty="0" smtClean="0"/>
              <a:t>To best fit the evaluated variances, some updating algorithm for the parameter variances is required, using the sensitivity of the yields to the input parameters:</a:t>
            </a:r>
            <a:endParaRPr lang="en-US" dirty="0"/>
          </a:p>
        </p:txBody>
      </p:sp>
      <p:sp>
        <p:nvSpPr>
          <p:cNvPr id="3" name="Title 2"/>
          <p:cNvSpPr>
            <a:spLocks noGrp="1"/>
          </p:cNvSpPr>
          <p:nvPr>
            <p:ph type="title"/>
          </p:nvPr>
        </p:nvSpPr>
        <p:spPr/>
        <p:txBody>
          <a:bodyPr/>
          <a:lstStyle/>
          <a:p>
            <a:r>
              <a:rPr lang="en-US" dirty="0" smtClean="0"/>
              <a:t>Yield sensitivities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19</a:t>
            </a:fld>
            <a:endParaRPr lang="en-GB"/>
          </a:p>
        </p:txBody>
      </p:sp>
      <p:pic>
        <p:nvPicPr>
          <p:cNvPr id="5" name="Picture 4" descr="VAR_Delta_S0-eps-converted-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12" y="1611745"/>
            <a:ext cx="3374571" cy="2362200"/>
          </a:xfrm>
          <a:prstGeom prst="rect">
            <a:avLst/>
          </a:prstGeom>
        </p:spPr>
      </p:pic>
      <p:pic>
        <p:nvPicPr>
          <p:cNvPr id="6" name="Picture 5" descr="VAR_HOMPOL-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582" y="1640224"/>
            <a:ext cx="3333888" cy="2333721"/>
          </a:xfrm>
          <a:prstGeom prst="rect">
            <a:avLst/>
          </a:prstGeom>
        </p:spPr>
      </p:pic>
      <p:pic>
        <p:nvPicPr>
          <p:cNvPr id="7" name="Picture 6" descr="VAR_P_A_Width_S2-eps-converted-t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12" y="3964710"/>
            <a:ext cx="3374571" cy="2362200"/>
          </a:xfrm>
          <a:prstGeom prst="rect">
            <a:avLst/>
          </a:prstGeom>
        </p:spPr>
      </p:pic>
      <p:pic>
        <p:nvPicPr>
          <p:cNvPr id="8" name="Picture 7" descr="VAR_P_Shell_S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1899" y="3972407"/>
            <a:ext cx="3374571" cy="2362200"/>
          </a:xfrm>
          <a:prstGeom prst="rect">
            <a:avLst/>
          </a:prstGeom>
        </p:spPr>
      </p:pic>
    </p:spTree>
    <p:extLst>
      <p:ext uri="{BB962C8B-B14F-4D97-AF65-F5344CB8AC3E}">
        <p14:creationId xmlns:p14="http://schemas.microsoft.com/office/powerpoint/2010/main" val="39304577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Snapshot of FISPACT-II</a:t>
            </a:r>
          </a:p>
          <a:p>
            <a:endParaRPr lang="en-US" dirty="0" smtClean="0"/>
          </a:p>
          <a:p>
            <a:r>
              <a:rPr lang="en-US" dirty="0" smtClean="0"/>
              <a:t>Decay heat simulations, standards</a:t>
            </a:r>
          </a:p>
          <a:p>
            <a:pPr lvl="1"/>
            <a:r>
              <a:rPr lang="en-US" dirty="0" smtClean="0"/>
              <a:t>Brief review of methods, FISPACT-II, tools, results, comparisons</a:t>
            </a:r>
          </a:p>
          <a:p>
            <a:pPr lvl="1"/>
            <a:r>
              <a:rPr lang="en-US" dirty="0" smtClean="0"/>
              <a:t>Inclusion of ENDF/B-VIII.1β and JENDL-2015/DDF, comments on improvements</a:t>
            </a:r>
          </a:p>
          <a:p>
            <a:pPr lvl="1"/>
            <a:endParaRPr lang="en-US" dirty="0"/>
          </a:p>
          <a:p>
            <a:r>
              <a:rPr lang="en-US" dirty="0" smtClean="0"/>
              <a:t>Bayesian Monte-Carlo method for GEF-based uncertainty quantification &amp; propagation matching evaluated </a:t>
            </a:r>
            <a:r>
              <a:rPr lang="en-US" i="1" dirty="0" smtClean="0"/>
              <a:t>uncertainties</a:t>
            </a:r>
          </a:p>
          <a:p>
            <a:pPr lvl="1"/>
            <a:r>
              <a:rPr lang="en-US" dirty="0" smtClean="0"/>
              <a:t>Independent v cumulative, comments</a:t>
            </a:r>
          </a:p>
          <a:p>
            <a:pPr lvl="1"/>
            <a:r>
              <a:rPr lang="en-US" dirty="0" smtClean="0"/>
              <a:t>Unresolved issue: consistency of correlations between trackers (&lt;1%) and general FPs (~5%+)</a:t>
            </a:r>
          </a:p>
          <a:p>
            <a:pPr lvl="1"/>
            <a:endParaRPr lang="en-US" dirty="0"/>
          </a:p>
          <a:p>
            <a:r>
              <a:rPr lang="en-US" dirty="0" smtClean="0"/>
              <a:t>BMC UQP, decay heat, post-irradiation inventories, outlooks</a:t>
            </a:r>
          </a:p>
          <a:p>
            <a:endParaRPr lang="en-US" dirty="0"/>
          </a:p>
          <a:p>
            <a:r>
              <a:rPr lang="en-US" dirty="0" smtClean="0"/>
              <a:t>Reaction rate </a:t>
            </a:r>
            <a:r>
              <a:rPr lang="en-US" dirty="0" err="1" smtClean="0"/>
              <a:t>covariances</a:t>
            </a:r>
            <a:r>
              <a:rPr lang="en-US" dirty="0" smtClean="0"/>
              <a:t> + BMC </a:t>
            </a:r>
            <a:r>
              <a:rPr lang="en-US" dirty="0" err="1" smtClean="0"/>
              <a:t>nFY</a:t>
            </a:r>
            <a:r>
              <a:rPr lang="en-US" dirty="0" smtClean="0"/>
              <a:t> simultaneous sampling</a:t>
            </a:r>
            <a:endParaRPr lang="en-US" dirty="0"/>
          </a:p>
        </p:txBody>
      </p:sp>
      <p:sp>
        <p:nvSpPr>
          <p:cNvPr id="3" name="Title 2"/>
          <p:cNvSpPr>
            <a:spLocks noGrp="1"/>
          </p:cNvSpPr>
          <p:nvPr>
            <p:ph type="title"/>
          </p:nvPr>
        </p:nvSpPr>
        <p:spPr/>
        <p:txBody>
          <a:bodyPr/>
          <a:lstStyle/>
          <a:p>
            <a:r>
              <a:rPr lang="en-US" dirty="0" smtClean="0"/>
              <a:t>Schedule</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2</a:t>
            </a:fld>
            <a:endParaRPr lang="en-GB"/>
          </a:p>
        </p:txBody>
      </p:sp>
    </p:spTree>
    <p:extLst>
      <p:ext uri="{BB962C8B-B14F-4D97-AF65-F5344CB8AC3E}">
        <p14:creationId xmlns:p14="http://schemas.microsoft.com/office/powerpoint/2010/main" val="166760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Approach prototyped is quite simple:</a:t>
            </a:r>
          </a:p>
          <a:p>
            <a:pPr lvl="1"/>
            <a:endParaRPr lang="en-US" dirty="0" smtClean="0"/>
          </a:p>
          <a:p>
            <a:pPr lvl="1"/>
            <a:r>
              <a:rPr lang="en-US" dirty="0" smtClean="0"/>
              <a:t>Mean values fixed as end-of-</a:t>
            </a:r>
            <a:r>
              <a:rPr lang="en-US" dirty="0" err="1" smtClean="0"/>
              <a:t>optimisation</a:t>
            </a:r>
            <a:r>
              <a:rPr lang="en-US" dirty="0" smtClean="0"/>
              <a:t> values from </a:t>
            </a:r>
            <a:r>
              <a:rPr lang="en-US" dirty="0" err="1" smtClean="0"/>
              <a:t>Rochman</a:t>
            </a:r>
            <a:r>
              <a:rPr lang="en-US" dirty="0"/>
              <a:t> </a:t>
            </a:r>
            <a:r>
              <a:rPr lang="en-US" i="1" dirty="0" smtClean="0"/>
              <a:t>et al</a:t>
            </a:r>
            <a:r>
              <a:rPr lang="en-US" dirty="0" smtClean="0"/>
              <a:t> </a:t>
            </a:r>
            <a:r>
              <a:rPr lang="en-US" dirty="0" smtClean="0"/>
              <a:t>BMC </a:t>
            </a:r>
            <a:r>
              <a:rPr lang="en-US" dirty="0" smtClean="0"/>
              <a:t>method*</a:t>
            </a:r>
            <a:endParaRPr lang="en-US" dirty="0" smtClean="0"/>
          </a:p>
          <a:p>
            <a:pPr lvl="1"/>
            <a:endParaRPr lang="en-US" dirty="0" smtClean="0"/>
          </a:p>
          <a:p>
            <a:pPr lvl="1"/>
            <a:r>
              <a:rPr lang="en-US" dirty="0" smtClean="0"/>
              <a:t>Variance seeds </a:t>
            </a:r>
            <a:r>
              <a:rPr lang="en-US" dirty="0" smtClean="0"/>
              <a:t>taken as default GEF ratios of default GEF parameters</a:t>
            </a:r>
          </a:p>
          <a:p>
            <a:pPr lvl="1"/>
            <a:endParaRPr lang="en-US" dirty="0" smtClean="0"/>
          </a:p>
          <a:p>
            <a:pPr lvl="1"/>
            <a:r>
              <a:rPr lang="en-US" dirty="0" smtClean="0"/>
              <a:t>Sets of files are generated with </a:t>
            </a:r>
            <a:r>
              <a:rPr lang="en-US" b="1" dirty="0" smtClean="0"/>
              <a:t>Gaussian</a:t>
            </a:r>
            <a:r>
              <a:rPr lang="en-US" dirty="0" smtClean="0"/>
              <a:t> samples over all parameters</a:t>
            </a:r>
          </a:p>
          <a:p>
            <a:pPr lvl="1"/>
            <a:endParaRPr lang="en-US" dirty="0" smtClean="0"/>
          </a:p>
          <a:p>
            <a:pPr lvl="1"/>
            <a:r>
              <a:rPr lang="en-US" dirty="0" smtClean="0"/>
              <a:t>Statistical collapse of sampled files compared with evaluated data</a:t>
            </a:r>
          </a:p>
          <a:p>
            <a:pPr lvl="1"/>
            <a:endParaRPr lang="en-US" dirty="0" smtClean="0"/>
          </a:p>
          <a:p>
            <a:pPr lvl="1"/>
            <a:r>
              <a:rPr lang="en-US" dirty="0" smtClean="0"/>
              <a:t>Parameter variances </a:t>
            </a:r>
            <a:r>
              <a:rPr lang="en-US" dirty="0" smtClean="0"/>
              <a:t>are gently nudged based on sampled-to-evaluated fitness of all reasonably converged </a:t>
            </a:r>
            <a:r>
              <a:rPr lang="en-US" dirty="0" smtClean="0"/>
              <a:t>(and post-cull) yields</a:t>
            </a:r>
            <a:endParaRPr lang="en-US" dirty="0" smtClean="0"/>
          </a:p>
          <a:p>
            <a:pPr lvl="1"/>
            <a:endParaRPr lang="en-US" dirty="0" smtClean="0"/>
          </a:p>
          <a:p>
            <a:pPr lvl="1"/>
            <a:r>
              <a:rPr lang="en-US" dirty="0" smtClean="0"/>
              <a:t>Continue until update has </a:t>
            </a:r>
            <a:r>
              <a:rPr lang="en-US" dirty="0" smtClean="0"/>
              <a:t>no/little </a:t>
            </a:r>
            <a:r>
              <a:rPr lang="en-US" dirty="0" smtClean="0"/>
              <a:t>effect</a:t>
            </a:r>
          </a:p>
          <a:p>
            <a:pPr lvl="1"/>
            <a:endParaRPr lang="en-US" dirty="0"/>
          </a:p>
          <a:p>
            <a:r>
              <a:rPr lang="en-US" dirty="0" smtClean="0"/>
              <a:t>Result depends on fitness function, path to minimum and target</a:t>
            </a:r>
          </a:p>
          <a:p>
            <a:pPr lvl="1"/>
            <a:endParaRPr lang="en-US" dirty="0"/>
          </a:p>
          <a:p>
            <a:pPr marL="457200" lvl="1" indent="0">
              <a:buNone/>
            </a:pPr>
            <a:endParaRPr lang="en-US" dirty="0"/>
          </a:p>
        </p:txBody>
      </p:sp>
      <p:sp>
        <p:nvSpPr>
          <p:cNvPr id="3" name="Title 2"/>
          <p:cNvSpPr>
            <a:spLocks noGrp="1"/>
          </p:cNvSpPr>
          <p:nvPr>
            <p:ph type="title"/>
          </p:nvPr>
        </p:nvSpPr>
        <p:spPr/>
        <p:txBody>
          <a:bodyPr/>
          <a:lstStyle/>
          <a:p>
            <a:r>
              <a:rPr lang="en-US" dirty="0" smtClean="0"/>
              <a:t>Updating</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20</a:t>
            </a:fld>
            <a:endParaRPr lang="en-GB"/>
          </a:p>
        </p:txBody>
      </p:sp>
      <p:sp>
        <p:nvSpPr>
          <p:cNvPr id="5" name="TextBox 4"/>
          <p:cNvSpPr txBox="1"/>
          <p:nvPr/>
        </p:nvSpPr>
        <p:spPr>
          <a:xfrm>
            <a:off x="3378200" y="6430963"/>
            <a:ext cx="4055533" cy="338554"/>
          </a:xfrm>
          <a:prstGeom prst="rect">
            <a:avLst/>
          </a:prstGeom>
          <a:noFill/>
        </p:spPr>
        <p:txBody>
          <a:bodyPr wrap="square" rtlCol="0">
            <a:spAutoFit/>
          </a:bodyPr>
          <a:lstStyle/>
          <a:p>
            <a:r>
              <a:rPr lang="da-DK" sz="1600" dirty="0" smtClean="0">
                <a:solidFill>
                  <a:srgbClr val="FFFFFF"/>
                </a:solidFill>
              </a:rPr>
              <a:t>*DOI</a:t>
            </a:r>
            <a:r>
              <a:rPr lang="da-DK" sz="1600" dirty="0">
                <a:solidFill>
                  <a:srgbClr val="FFFFFF"/>
                </a:solidFill>
              </a:rPr>
              <a:t>: 10.1016/j.anucene.2016.05.005</a:t>
            </a:r>
            <a:endParaRPr lang="en-US" sz="1600" dirty="0">
              <a:solidFill>
                <a:srgbClr val="FFFFFF"/>
              </a:solidFill>
            </a:endParaRPr>
          </a:p>
        </p:txBody>
      </p:sp>
    </p:spTree>
    <p:extLst>
      <p:ext uri="{BB962C8B-B14F-4D97-AF65-F5344CB8AC3E}">
        <p14:creationId xmlns:p14="http://schemas.microsoft.com/office/powerpoint/2010/main" val="27774647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design parameter updating algorithms to push input variances toward reproducing evaluated uncertainties, but only as far as the physical model can cooperate with the evaluated uncertainties…</a:t>
            </a:r>
          </a:p>
        </p:txBody>
      </p:sp>
      <p:sp>
        <p:nvSpPr>
          <p:cNvPr id="3" name="Title 2"/>
          <p:cNvSpPr>
            <a:spLocks noGrp="1"/>
          </p:cNvSpPr>
          <p:nvPr>
            <p:ph type="title"/>
          </p:nvPr>
        </p:nvSpPr>
        <p:spPr/>
        <p:txBody>
          <a:bodyPr/>
          <a:lstStyle/>
          <a:p>
            <a:r>
              <a:rPr lang="en-US" dirty="0" smtClean="0"/>
              <a:t>Variance update prototype</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21</a:t>
            </a:fld>
            <a:endParaRPr lang="en-GB"/>
          </a:p>
        </p:txBody>
      </p:sp>
      <p:pic>
        <p:nvPicPr>
          <p:cNvPr id="5" name="Picture 4" descr="U235_thermal_zoom_un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757" y="1925782"/>
            <a:ext cx="4572000" cy="3200400"/>
          </a:xfrm>
          <a:prstGeom prst="rect">
            <a:avLst/>
          </a:prstGeom>
        </p:spPr>
      </p:pic>
      <p:pic>
        <p:nvPicPr>
          <p:cNvPr id="6" name="Picture 5" descr="NUC_iteration_0.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9498"/>
            <a:ext cx="3294303" cy="2306012"/>
          </a:xfrm>
          <a:prstGeom prst="rect">
            <a:avLst/>
          </a:prstGeom>
        </p:spPr>
      </p:pic>
      <p:pic>
        <p:nvPicPr>
          <p:cNvPr id="7" name="Picture 6" descr="NUC_iteration_3_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757" y="3669458"/>
            <a:ext cx="4162068" cy="2913448"/>
          </a:xfrm>
          <a:prstGeom prst="rect">
            <a:avLst/>
          </a:prstGeom>
        </p:spPr>
      </p:pic>
      <p:sp>
        <p:nvSpPr>
          <p:cNvPr id="8" name="TextBox 7"/>
          <p:cNvSpPr txBox="1"/>
          <p:nvPr/>
        </p:nvSpPr>
        <p:spPr>
          <a:xfrm>
            <a:off x="5130800" y="5342467"/>
            <a:ext cx="4120957" cy="461665"/>
          </a:xfrm>
          <a:prstGeom prst="rect">
            <a:avLst/>
          </a:prstGeom>
          <a:noFill/>
        </p:spPr>
        <p:txBody>
          <a:bodyPr wrap="square" rtlCol="0">
            <a:spAutoFit/>
          </a:bodyPr>
          <a:lstStyle/>
          <a:p>
            <a:r>
              <a:rPr lang="en-US" b="1" dirty="0" smtClean="0">
                <a:solidFill>
                  <a:srgbClr val="FF0000"/>
                </a:solidFill>
              </a:rPr>
              <a:t>Can’t hit all nuclides/chains</a:t>
            </a:r>
            <a:endParaRPr lang="en-US" b="1" dirty="0">
              <a:solidFill>
                <a:srgbClr val="FF0000"/>
              </a:solidFill>
            </a:endParaRPr>
          </a:p>
        </p:txBody>
      </p:sp>
      <p:cxnSp>
        <p:nvCxnSpPr>
          <p:cNvPr id="10" name="Straight Arrow Connector 9"/>
          <p:cNvCxnSpPr>
            <a:stCxn id="8" idx="1"/>
          </p:cNvCxnSpPr>
          <p:nvPr/>
        </p:nvCxnSpPr>
        <p:spPr>
          <a:xfrm flipH="1" flipV="1">
            <a:off x="3708400" y="4572000"/>
            <a:ext cx="1422400" cy="10013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2209800" y="5444067"/>
            <a:ext cx="2921000" cy="1292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66241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Independent </a:t>
            </a:r>
            <a:r>
              <a:rPr lang="en-US" dirty="0" err="1" smtClean="0"/>
              <a:t>covariances</a:t>
            </a:r>
            <a:r>
              <a:rPr lang="en-US" dirty="0" smtClean="0"/>
              <a:t> intuitive based on simulation of fission events (independent correlation chart for Nd148 GEFY-5.3 U5_th)</a:t>
            </a:r>
            <a:endParaRPr lang="en-US" dirty="0"/>
          </a:p>
        </p:txBody>
      </p:sp>
      <p:sp>
        <p:nvSpPr>
          <p:cNvPr id="3" name="Title 2"/>
          <p:cNvSpPr>
            <a:spLocks noGrp="1"/>
          </p:cNvSpPr>
          <p:nvPr>
            <p:ph type="title"/>
          </p:nvPr>
        </p:nvSpPr>
        <p:spPr/>
        <p:txBody>
          <a:bodyPr/>
          <a:lstStyle/>
          <a:p>
            <a:r>
              <a:rPr lang="en-US" dirty="0" smtClean="0"/>
              <a:t>Comments on </a:t>
            </a:r>
            <a:r>
              <a:rPr lang="en-US" dirty="0" err="1" smtClean="0"/>
              <a:t>covariances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22</a:t>
            </a:fld>
            <a:endParaRPr lang="en-GB"/>
          </a:p>
        </p:txBody>
      </p:sp>
      <p:pic>
        <p:nvPicPr>
          <p:cNvPr id="7" name="Picture 6" descr="Cov_nu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6" y="1442410"/>
            <a:ext cx="7019637" cy="4913746"/>
          </a:xfrm>
          <a:prstGeom prst="rect">
            <a:avLst/>
          </a:prstGeom>
        </p:spPr>
      </p:pic>
      <p:sp>
        <p:nvSpPr>
          <p:cNvPr id="5" name="TextBox 4"/>
          <p:cNvSpPr txBox="1"/>
          <p:nvPr/>
        </p:nvSpPr>
        <p:spPr>
          <a:xfrm>
            <a:off x="4216399" y="4301067"/>
            <a:ext cx="2844800" cy="523220"/>
          </a:xfrm>
          <a:prstGeom prst="rect">
            <a:avLst/>
          </a:prstGeom>
          <a:noFill/>
        </p:spPr>
        <p:txBody>
          <a:bodyPr wrap="square" rtlCol="0">
            <a:spAutoFit/>
          </a:bodyPr>
          <a:lstStyle/>
          <a:p>
            <a:r>
              <a:rPr lang="en-US" sz="2800" b="1" u="sng" dirty="0" smtClean="0">
                <a:solidFill>
                  <a:srgbClr val="000090"/>
                </a:solidFill>
              </a:rPr>
              <a:t>This is 1 ‘column’</a:t>
            </a:r>
            <a:endParaRPr lang="en-US" sz="2800" b="1" u="sng" dirty="0">
              <a:solidFill>
                <a:srgbClr val="000090"/>
              </a:solidFill>
            </a:endParaRPr>
          </a:p>
        </p:txBody>
      </p:sp>
    </p:spTree>
    <p:extLst>
      <p:ext uri="{BB962C8B-B14F-4D97-AF65-F5344CB8AC3E}">
        <p14:creationId xmlns:p14="http://schemas.microsoft.com/office/powerpoint/2010/main" val="14386200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Cumulative </a:t>
            </a:r>
            <a:r>
              <a:rPr lang="en-US" dirty="0" err="1" smtClean="0"/>
              <a:t>covariances</a:t>
            </a:r>
            <a:r>
              <a:rPr lang="en-US" dirty="0"/>
              <a:t> </a:t>
            </a:r>
            <a:r>
              <a:rPr lang="en-US" dirty="0" smtClean="0"/>
              <a:t>and </a:t>
            </a:r>
            <a:r>
              <a:rPr lang="en-US" dirty="0" err="1" smtClean="0"/>
              <a:t>covariances</a:t>
            </a:r>
            <a:r>
              <a:rPr lang="en-US" dirty="0" smtClean="0"/>
              <a:t> from full irradiation scenarios show completely different trends (assembly 40 </a:t>
            </a:r>
            <a:r>
              <a:rPr lang="en-US" dirty="0" err="1" smtClean="0"/>
              <a:t>GWd</a:t>
            </a:r>
            <a:r>
              <a:rPr lang="en-US" dirty="0" smtClean="0"/>
              <a:t>/</a:t>
            </a:r>
            <a:r>
              <a:rPr lang="en-US" dirty="0" err="1" smtClean="0"/>
              <a:t>tn</a:t>
            </a:r>
            <a:r>
              <a:rPr lang="en-US" dirty="0" smtClean="0"/>
              <a:t>)</a:t>
            </a:r>
            <a:endParaRPr lang="en-US" dirty="0"/>
          </a:p>
        </p:txBody>
      </p:sp>
      <p:sp>
        <p:nvSpPr>
          <p:cNvPr id="3" name="Title 2"/>
          <p:cNvSpPr>
            <a:spLocks noGrp="1"/>
          </p:cNvSpPr>
          <p:nvPr>
            <p:ph type="title"/>
          </p:nvPr>
        </p:nvSpPr>
        <p:spPr/>
        <p:txBody>
          <a:bodyPr/>
          <a:lstStyle/>
          <a:p>
            <a:r>
              <a:rPr lang="en-US" dirty="0"/>
              <a:t>Comments on </a:t>
            </a:r>
            <a:r>
              <a:rPr lang="en-US" dirty="0" err="1"/>
              <a:t>covariances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23</a:t>
            </a:fld>
            <a:endParaRPr lang="en-GB"/>
          </a:p>
        </p:txBody>
      </p:sp>
      <p:pic>
        <p:nvPicPr>
          <p:cNvPr id="5" name="Picture 4" descr="Cov_nu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6" y="1447799"/>
            <a:ext cx="7011939" cy="4908357"/>
          </a:xfrm>
          <a:prstGeom prst="rect">
            <a:avLst/>
          </a:prstGeom>
        </p:spPr>
      </p:pic>
    </p:spTree>
    <p:extLst>
      <p:ext uri="{BB962C8B-B14F-4D97-AF65-F5344CB8AC3E}">
        <p14:creationId xmlns:p14="http://schemas.microsoft.com/office/powerpoint/2010/main" val="15803716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Several nuclides are evaluated at &lt;1% uncertainty in cumulative, </a:t>
            </a:r>
            <a:r>
              <a:rPr lang="en-US" i="1" dirty="0" err="1" smtClean="0"/>
              <a:t>eg</a:t>
            </a:r>
            <a:r>
              <a:rPr lang="en-US" dirty="0" smtClean="0"/>
              <a:t> Nd148 or other markers</a:t>
            </a:r>
          </a:p>
          <a:p>
            <a:endParaRPr lang="en-US" dirty="0"/>
          </a:p>
          <a:p>
            <a:r>
              <a:rPr lang="en-US" dirty="0" smtClean="0"/>
              <a:t>These are correlated </a:t>
            </a:r>
            <a:r>
              <a:rPr lang="en-US" i="1" dirty="0" smtClean="0"/>
              <a:t>physically</a:t>
            </a:r>
            <a:r>
              <a:rPr lang="en-US" dirty="0" smtClean="0"/>
              <a:t> with others with &gt; several % uncertainty, posing a problem for the file sampling TMC method</a:t>
            </a:r>
          </a:p>
          <a:p>
            <a:endParaRPr lang="en-US" dirty="0"/>
          </a:p>
          <a:p>
            <a:pPr marL="457200" lvl="1" indent="0">
              <a:buNone/>
            </a:pPr>
            <a:r>
              <a:rPr lang="en-US" b="1" dirty="0" smtClean="0">
                <a:solidFill>
                  <a:srgbClr val="FF0000"/>
                </a:solidFill>
              </a:rPr>
              <a:t>These are the heart of </a:t>
            </a:r>
            <a:r>
              <a:rPr lang="en-US" b="1" dirty="0" err="1" smtClean="0">
                <a:solidFill>
                  <a:srgbClr val="FF0000"/>
                </a:solidFill>
              </a:rPr>
              <a:t>nFY</a:t>
            </a:r>
            <a:r>
              <a:rPr lang="en-US" b="1" dirty="0" smtClean="0">
                <a:solidFill>
                  <a:srgbClr val="FF0000"/>
                </a:solidFill>
              </a:rPr>
              <a:t> evaluation and cannot be missed!</a:t>
            </a:r>
          </a:p>
          <a:p>
            <a:endParaRPr lang="en-US" dirty="0"/>
          </a:p>
          <a:p>
            <a:r>
              <a:rPr lang="en-US" dirty="0" smtClean="0"/>
              <a:t>There is no medical(science)-based solution, we must operate…</a:t>
            </a:r>
            <a:endParaRPr lang="en-US" dirty="0"/>
          </a:p>
        </p:txBody>
      </p:sp>
      <p:sp>
        <p:nvSpPr>
          <p:cNvPr id="3" name="Title 2"/>
          <p:cNvSpPr>
            <a:spLocks noGrp="1"/>
          </p:cNvSpPr>
          <p:nvPr>
            <p:ph type="title"/>
          </p:nvPr>
        </p:nvSpPr>
        <p:spPr/>
        <p:txBody>
          <a:bodyPr/>
          <a:lstStyle/>
          <a:p>
            <a:r>
              <a:rPr lang="en-US" dirty="0" smtClean="0"/>
              <a:t>The </a:t>
            </a:r>
            <a:r>
              <a:rPr lang="en-US" dirty="0" err="1" smtClean="0"/>
              <a:t>exp</a:t>
            </a:r>
            <a:r>
              <a:rPr lang="en-US" dirty="0" smtClean="0"/>
              <a:t> v model question</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24</a:t>
            </a:fld>
            <a:endParaRPr lang="en-GB"/>
          </a:p>
        </p:txBody>
      </p:sp>
      <p:pic>
        <p:nvPicPr>
          <p:cNvPr id="5" name="Picture 4"/>
          <p:cNvPicPr>
            <a:picLocks noChangeAspect="1"/>
          </p:cNvPicPr>
          <p:nvPr/>
        </p:nvPicPr>
        <p:blipFill>
          <a:blip r:embed="rId2"/>
          <a:stretch>
            <a:fillRect/>
          </a:stretch>
        </p:blipFill>
        <p:spPr>
          <a:xfrm>
            <a:off x="4288367" y="3994640"/>
            <a:ext cx="2874433" cy="2279160"/>
          </a:xfrm>
          <a:prstGeom prst="rect">
            <a:avLst/>
          </a:prstGeom>
        </p:spPr>
      </p:pic>
      <p:pic>
        <p:nvPicPr>
          <p:cNvPr id="8" name="Picture 7"/>
          <p:cNvPicPr>
            <a:picLocks noChangeAspect="1"/>
          </p:cNvPicPr>
          <p:nvPr/>
        </p:nvPicPr>
        <p:blipFill>
          <a:blip r:embed="rId3"/>
          <a:stretch>
            <a:fillRect/>
          </a:stretch>
        </p:blipFill>
        <p:spPr>
          <a:xfrm>
            <a:off x="393700" y="4809171"/>
            <a:ext cx="3894667" cy="1621792"/>
          </a:xfrm>
          <a:prstGeom prst="rect">
            <a:avLst/>
          </a:prstGeom>
        </p:spPr>
      </p:pic>
      <p:sp>
        <p:nvSpPr>
          <p:cNvPr id="9" name="Rectangle 8"/>
          <p:cNvSpPr/>
          <p:nvPr/>
        </p:nvSpPr>
        <p:spPr>
          <a:xfrm>
            <a:off x="5689600" y="4140200"/>
            <a:ext cx="127000" cy="18626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54649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One simple solution is to run separate </a:t>
            </a:r>
            <a:r>
              <a:rPr lang="en-US" dirty="0" err="1" smtClean="0"/>
              <a:t>optimisations</a:t>
            </a:r>
            <a:r>
              <a:rPr lang="en-US" dirty="0" smtClean="0"/>
              <a:t> which target global and local (specific low uncertainty) yields</a:t>
            </a:r>
          </a:p>
          <a:p>
            <a:endParaRPr lang="en-US" dirty="0"/>
          </a:p>
          <a:p>
            <a:r>
              <a:rPr lang="en-US" dirty="0" smtClean="0"/>
              <a:t>Transplant of the former for targeted nuclides (</a:t>
            </a:r>
            <a:r>
              <a:rPr lang="en-US" i="1" dirty="0" err="1" smtClean="0"/>
              <a:t>eg</a:t>
            </a:r>
            <a:r>
              <a:rPr lang="en-US" dirty="0" smtClean="0"/>
              <a:t> Nd148) and their mass chains into physically consistent matrix for remainder (with higher uncertainties) could satisfy both physics/models &amp; experiment</a:t>
            </a:r>
          </a:p>
          <a:p>
            <a:endParaRPr lang="en-US" dirty="0"/>
          </a:p>
          <a:p>
            <a:r>
              <a:rPr lang="en-US" dirty="0" smtClean="0"/>
              <a:t>This is not a ‘Frankenstein’, but method of reconciliation between two semi-contradictory methodologies</a:t>
            </a:r>
            <a:endParaRPr lang="en-US" dirty="0"/>
          </a:p>
        </p:txBody>
      </p:sp>
      <p:sp>
        <p:nvSpPr>
          <p:cNvPr id="3" name="Title 2"/>
          <p:cNvSpPr>
            <a:spLocks noGrp="1"/>
          </p:cNvSpPr>
          <p:nvPr>
            <p:ph type="title"/>
          </p:nvPr>
        </p:nvSpPr>
        <p:spPr/>
        <p:txBody>
          <a:bodyPr/>
          <a:lstStyle/>
          <a:p>
            <a:r>
              <a:rPr lang="en-US" dirty="0" smtClean="0"/>
              <a:t>Covariance transplant</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25</a:t>
            </a:fld>
            <a:endParaRPr lang="en-GB"/>
          </a:p>
        </p:txBody>
      </p:sp>
    </p:spTree>
    <p:extLst>
      <p:ext uri="{BB962C8B-B14F-4D97-AF65-F5344CB8AC3E}">
        <p14:creationId xmlns:p14="http://schemas.microsoft.com/office/powerpoint/2010/main" val="35396439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FISPACT-II can be used to fully sample random </a:t>
            </a:r>
            <a:r>
              <a:rPr lang="en-US" dirty="0" smtClean="0"/>
              <a:t>independent (or cumulative) </a:t>
            </a:r>
            <a:r>
              <a:rPr lang="en-US" dirty="0" smtClean="0"/>
              <a:t>yield files with any decay library, propagating uncertainties through full fuel life-</a:t>
            </a:r>
            <a:r>
              <a:rPr lang="en-US" dirty="0" smtClean="0"/>
              <a:t>cycle*</a:t>
            </a:r>
            <a:endParaRPr lang="en-US" dirty="0"/>
          </a:p>
        </p:txBody>
      </p:sp>
      <p:sp>
        <p:nvSpPr>
          <p:cNvPr id="3" name="Title 2"/>
          <p:cNvSpPr>
            <a:spLocks noGrp="1"/>
          </p:cNvSpPr>
          <p:nvPr>
            <p:ph type="title"/>
          </p:nvPr>
        </p:nvSpPr>
        <p:spPr/>
        <p:txBody>
          <a:bodyPr/>
          <a:lstStyle/>
          <a:p>
            <a:r>
              <a:rPr lang="en-US" dirty="0" smtClean="0"/>
              <a:t>FISPACT-II and </a:t>
            </a:r>
            <a:r>
              <a:rPr lang="en-US" dirty="0" err="1" smtClean="0"/>
              <a:t>nFY</a:t>
            </a:r>
            <a:r>
              <a:rPr lang="en-US" dirty="0" smtClean="0"/>
              <a:t> TMC</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26</a:t>
            </a:fld>
            <a:endParaRPr lang="en-GB"/>
          </a:p>
        </p:txBody>
      </p:sp>
      <p:pic>
        <p:nvPicPr>
          <p:cNvPr id="5" name="Picture 4" descr="Nuc_1E0s-eps-converted-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6" y="1925013"/>
            <a:ext cx="5441755" cy="3809230"/>
          </a:xfrm>
          <a:prstGeom prst="rect">
            <a:avLst/>
          </a:prstGeom>
        </p:spPr>
      </p:pic>
      <p:pic>
        <p:nvPicPr>
          <p:cNvPr id="10" name="Picture 9" descr="Nuc_1E4s-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421" y="1617133"/>
            <a:ext cx="3417456" cy="2392219"/>
          </a:xfrm>
          <a:prstGeom prst="rect">
            <a:avLst/>
          </a:prstGeom>
        </p:spPr>
      </p:pic>
      <p:pic>
        <p:nvPicPr>
          <p:cNvPr id="11" name="Picture 10" descr="Nuc_1E8s-eps-converted-t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6420" y="4009352"/>
            <a:ext cx="3160379" cy="2212265"/>
          </a:xfrm>
          <a:prstGeom prst="rect">
            <a:avLst/>
          </a:prstGeom>
        </p:spPr>
      </p:pic>
      <p:sp>
        <p:nvSpPr>
          <p:cNvPr id="6" name="TextBox 5"/>
          <p:cNvSpPr txBox="1"/>
          <p:nvPr/>
        </p:nvSpPr>
        <p:spPr>
          <a:xfrm>
            <a:off x="2556934" y="6138575"/>
            <a:ext cx="6680200" cy="584776"/>
          </a:xfrm>
          <a:prstGeom prst="rect">
            <a:avLst/>
          </a:prstGeom>
          <a:noFill/>
        </p:spPr>
        <p:txBody>
          <a:bodyPr wrap="square" rtlCol="0">
            <a:spAutoFit/>
          </a:bodyPr>
          <a:lstStyle/>
          <a:p>
            <a:r>
              <a:rPr lang="en-US" sz="1600" dirty="0" smtClean="0"/>
              <a:t/>
            </a:r>
            <a:br>
              <a:rPr lang="en-US" sz="1600" dirty="0" smtClean="0"/>
            </a:br>
            <a:r>
              <a:rPr lang="en-US" sz="1600" dirty="0" smtClean="0">
                <a:solidFill>
                  <a:srgbClr val="FFFFFF"/>
                </a:solidFill>
              </a:rPr>
              <a:t>*</a:t>
            </a:r>
            <a:r>
              <a:rPr lang="en-US" sz="1600" dirty="0" smtClean="0">
                <a:solidFill>
                  <a:schemeClr val="bg1"/>
                </a:solidFill>
              </a:rPr>
              <a:t>Taken from upcoming NDS paper D. </a:t>
            </a:r>
            <a:r>
              <a:rPr lang="en-US" sz="1600" dirty="0" err="1" smtClean="0">
                <a:solidFill>
                  <a:schemeClr val="bg1"/>
                </a:solidFill>
              </a:rPr>
              <a:t>Rochman</a:t>
            </a:r>
            <a:r>
              <a:rPr lang="en-US" sz="1600" dirty="0" smtClean="0">
                <a:solidFill>
                  <a:schemeClr val="bg1"/>
                </a:solidFill>
              </a:rPr>
              <a:t> </a:t>
            </a:r>
            <a:r>
              <a:rPr lang="en-US" sz="1600" i="1" dirty="0" smtClean="0">
                <a:solidFill>
                  <a:schemeClr val="bg1"/>
                </a:solidFill>
              </a:rPr>
              <a:t>et al</a:t>
            </a:r>
            <a:endParaRPr lang="en-US" sz="1600" i="1" dirty="0">
              <a:solidFill>
                <a:schemeClr val="bg1"/>
              </a:solidFill>
            </a:endParaRPr>
          </a:p>
        </p:txBody>
      </p:sp>
    </p:spTree>
    <p:extLst>
      <p:ext uri="{BB962C8B-B14F-4D97-AF65-F5344CB8AC3E}">
        <p14:creationId xmlns:p14="http://schemas.microsoft.com/office/powerpoint/2010/main" val="13888690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86468"/>
            <a:ext cx="2218267" cy="5362662"/>
          </a:xfrm>
        </p:spPr>
        <p:txBody>
          <a:bodyPr>
            <a:normAutofit fontScale="92500" lnSpcReduction="20000"/>
          </a:bodyPr>
          <a:lstStyle/>
          <a:p>
            <a:r>
              <a:rPr lang="en-US" dirty="0" smtClean="0"/>
              <a:t>Coupling FISPACT-II covariance UQP for reaction rates with TMC we can provide coupled uncertainties:</a:t>
            </a:r>
          </a:p>
          <a:p>
            <a:endParaRPr lang="en-US" dirty="0" smtClean="0"/>
          </a:p>
          <a:p>
            <a:pPr lvl="1"/>
            <a:r>
              <a:rPr lang="en-US" dirty="0" smtClean="0"/>
              <a:t>From </a:t>
            </a:r>
            <a:r>
              <a:rPr lang="en-US" dirty="0" err="1" smtClean="0"/>
              <a:t>unc</a:t>
            </a:r>
            <a:r>
              <a:rPr lang="en-US" dirty="0" smtClean="0"/>
              <a:t>. of fissions and production of fissionable nuclides</a:t>
            </a:r>
          </a:p>
          <a:p>
            <a:pPr lvl="1"/>
            <a:endParaRPr lang="en-US" dirty="0" smtClean="0"/>
          </a:p>
          <a:p>
            <a:pPr lvl="1"/>
            <a:r>
              <a:rPr lang="en-US" dirty="0" smtClean="0"/>
              <a:t>From </a:t>
            </a:r>
            <a:r>
              <a:rPr lang="en-US" dirty="0" err="1" smtClean="0"/>
              <a:t>unc</a:t>
            </a:r>
            <a:r>
              <a:rPr lang="en-US" dirty="0" smtClean="0"/>
              <a:t>. in fission yields</a:t>
            </a:r>
          </a:p>
          <a:p>
            <a:pPr lvl="1"/>
            <a:endParaRPr lang="en-US" dirty="0"/>
          </a:p>
          <a:p>
            <a:pPr lvl="1"/>
            <a:r>
              <a:rPr lang="en-US" dirty="0" smtClean="0"/>
              <a:t>And the coupled </a:t>
            </a:r>
            <a:r>
              <a:rPr lang="en-US" dirty="0" err="1" smtClean="0"/>
              <a:t>nFY</a:t>
            </a:r>
            <a:r>
              <a:rPr lang="en-US" dirty="0" smtClean="0"/>
              <a:t> + RR </a:t>
            </a:r>
            <a:r>
              <a:rPr lang="en-US" dirty="0" err="1" smtClean="0"/>
              <a:t>unc</a:t>
            </a:r>
            <a:r>
              <a:rPr lang="en-US" dirty="0" smtClean="0"/>
              <a:t>.</a:t>
            </a:r>
          </a:p>
        </p:txBody>
      </p:sp>
      <p:sp>
        <p:nvSpPr>
          <p:cNvPr id="3" name="Title 2"/>
          <p:cNvSpPr>
            <a:spLocks noGrp="1"/>
          </p:cNvSpPr>
          <p:nvPr>
            <p:ph type="title"/>
          </p:nvPr>
        </p:nvSpPr>
        <p:spPr/>
        <p:txBody>
          <a:bodyPr/>
          <a:lstStyle/>
          <a:p>
            <a:r>
              <a:rPr lang="en-US" dirty="0" smtClean="0"/>
              <a:t>FISPACT-II RR + </a:t>
            </a:r>
            <a:r>
              <a:rPr lang="en-US" dirty="0" err="1" smtClean="0"/>
              <a:t>nFY</a:t>
            </a:r>
            <a:r>
              <a:rPr lang="en-US" dirty="0" smtClean="0"/>
              <a:t> UQP</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27</a:t>
            </a:fld>
            <a:endParaRPr lang="en-GB"/>
          </a:p>
        </p:txBody>
      </p:sp>
      <p:pic>
        <p:nvPicPr>
          <p:cNvPr id="5" name="Picture 4" descr="Heat_uqp-eps-converted-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534" y="989668"/>
            <a:ext cx="7113332" cy="4979332"/>
          </a:xfrm>
          <a:prstGeom prst="rect">
            <a:avLst/>
          </a:prstGeom>
        </p:spPr>
      </p:pic>
      <p:sp>
        <p:nvSpPr>
          <p:cNvPr id="6" name="TextBox 5"/>
          <p:cNvSpPr txBox="1"/>
          <p:nvPr/>
        </p:nvSpPr>
        <p:spPr>
          <a:xfrm>
            <a:off x="3454710" y="758835"/>
            <a:ext cx="5393266" cy="461665"/>
          </a:xfrm>
          <a:prstGeom prst="rect">
            <a:avLst/>
          </a:prstGeom>
          <a:noFill/>
        </p:spPr>
        <p:txBody>
          <a:bodyPr wrap="square" rtlCol="0">
            <a:spAutoFit/>
          </a:bodyPr>
          <a:lstStyle/>
          <a:p>
            <a:r>
              <a:rPr lang="en-US" dirty="0" err="1" smtClean="0"/>
              <a:t>Takahama</a:t>
            </a:r>
            <a:r>
              <a:rPr lang="en-US" dirty="0" smtClean="0"/>
              <a:t> SF97-1 after 45 </a:t>
            </a:r>
            <a:r>
              <a:rPr lang="en-US" dirty="0" err="1" smtClean="0"/>
              <a:t>MWd</a:t>
            </a:r>
            <a:r>
              <a:rPr lang="en-US" dirty="0" smtClean="0"/>
              <a:t>/TU</a:t>
            </a:r>
            <a:endParaRPr lang="en-US" dirty="0"/>
          </a:p>
        </p:txBody>
      </p:sp>
      <p:sp>
        <p:nvSpPr>
          <p:cNvPr id="7" name="TextBox 6"/>
          <p:cNvSpPr txBox="1"/>
          <p:nvPr/>
        </p:nvSpPr>
        <p:spPr>
          <a:xfrm>
            <a:off x="6291043" y="4588934"/>
            <a:ext cx="2556933" cy="646331"/>
          </a:xfrm>
          <a:prstGeom prst="rect">
            <a:avLst/>
          </a:prstGeom>
          <a:noFill/>
        </p:spPr>
        <p:txBody>
          <a:bodyPr wrap="square" rtlCol="0">
            <a:spAutoFit/>
          </a:bodyPr>
          <a:lstStyle/>
          <a:p>
            <a:r>
              <a:rPr lang="en-US" sz="1800" i="1" dirty="0" smtClean="0"/>
              <a:t>Bands x10 for </a:t>
            </a:r>
            <a:r>
              <a:rPr lang="en-US" sz="1800" i="1" dirty="0" err="1" smtClean="0"/>
              <a:t>visualisation</a:t>
            </a:r>
            <a:endParaRPr lang="en-US" sz="1800" i="1" dirty="0"/>
          </a:p>
        </p:txBody>
      </p:sp>
    </p:spTree>
    <p:extLst>
      <p:ext uri="{BB962C8B-B14F-4D97-AF65-F5344CB8AC3E}">
        <p14:creationId xmlns:p14="http://schemas.microsoft.com/office/powerpoint/2010/main" val="814311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7316"/>
            <a:ext cx="8229600" cy="5362662"/>
          </a:xfrm>
        </p:spPr>
        <p:txBody>
          <a:bodyPr/>
          <a:lstStyle/>
          <a:p>
            <a:r>
              <a:rPr lang="en-US" dirty="0" smtClean="0"/>
              <a:t>TAGS fixes have converged for ENDF/B and JENDL, more experiments and </a:t>
            </a:r>
            <a:r>
              <a:rPr lang="en-US" dirty="0" smtClean="0"/>
              <a:t>evaluations needed but agreement is reassuring</a:t>
            </a:r>
            <a:endParaRPr lang="en-US" dirty="0" smtClean="0"/>
          </a:p>
          <a:p>
            <a:endParaRPr lang="en-US" dirty="0"/>
          </a:p>
          <a:p>
            <a:r>
              <a:rPr lang="en-US" dirty="0" smtClean="0"/>
              <a:t>Fission </a:t>
            </a:r>
            <a:r>
              <a:rPr lang="en-US" dirty="0" smtClean="0"/>
              <a:t>yields for reactor operation have uncertainties due to measurement techniques, interest in </a:t>
            </a:r>
            <a:r>
              <a:rPr lang="en-US" dirty="0" smtClean="0"/>
              <a:t>nuclides, </a:t>
            </a:r>
            <a:r>
              <a:rPr lang="en-US" dirty="0" err="1" smtClean="0"/>
              <a:t>normalisation</a:t>
            </a:r>
            <a:r>
              <a:rPr lang="en-US" dirty="0" smtClean="0"/>
              <a:t> choices</a:t>
            </a:r>
          </a:p>
          <a:p>
            <a:endParaRPr lang="en-US" b="1" dirty="0"/>
          </a:p>
          <a:p>
            <a:r>
              <a:rPr lang="en-US" dirty="0" smtClean="0"/>
              <a:t>A </a:t>
            </a:r>
            <a:r>
              <a:rPr lang="en-US" dirty="0" smtClean="0"/>
              <a:t>physically-faithful code with natural parameter variation cannot be reconciled with discontinuities of evaluated uncertainties</a:t>
            </a:r>
          </a:p>
          <a:p>
            <a:endParaRPr lang="en-US" dirty="0"/>
          </a:p>
          <a:p>
            <a:r>
              <a:rPr lang="en-US" dirty="0" smtClean="0"/>
              <a:t>A physically-faithful code with </a:t>
            </a:r>
            <a:r>
              <a:rPr lang="en-US" i="1" dirty="0" smtClean="0"/>
              <a:t>massaged</a:t>
            </a:r>
            <a:r>
              <a:rPr lang="en-US" dirty="0" smtClean="0"/>
              <a:t> parameter variation may complement uncertainties and correlations for evaluated </a:t>
            </a:r>
            <a:r>
              <a:rPr lang="en-US" dirty="0" smtClean="0"/>
              <a:t>methods, potentially with covariance matrix surgery, problematic for TMC</a:t>
            </a:r>
          </a:p>
          <a:p>
            <a:endParaRPr lang="en-US" dirty="0"/>
          </a:p>
          <a:p>
            <a:r>
              <a:rPr lang="en-US" dirty="0" smtClean="0"/>
              <a:t>To couple with full, unconstrained nuclear data we must have open, </a:t>
            </a:r>
            <a:r>
              <a:rPr lang="en-US" dirty="0" smtClean="0"/>
              <a:t>exploratory/predictive</a:t>
            </a:r>
            <a:r>
              <a:rPr lang="en-US" dirty="0" smtClean="0"/>
              <a:t> </a:t>
            </a:r>
            <a:r>
              <a:rPr lang="en-US" dirty="0" smtClean="0"/>
              <a:t>simulation tools, such as FISPACT-II</a:t>
            </a:r>
          </a:p>
          <a:p>
            <a:endParaRPr lang="en-US" dirty="0"/>
          </a:p>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28</a:t>
            </a:fld>
            <a:endParaRPr lang="en-GB"/>
          </a:p>
        </p:txBody>
      </p:sp>
    </p:spTree>
    <p:extLst>
      <p:ext uri="{BB962C8B-B14F-4D97-AF65-F5344CB8AC3E}">
        <p14:creationId xmlns:p14="http://schemas.microsoft.com/office/powerpoint/2010/main" val="16854789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bwMode="auto">
          <a:xfrm>
            <a:off x="303260" y="816601"/>
            <a:ext cx="5953607" cy="55410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normAutofit fontScale="92500" lnSpcReduction="20000"/>
          </a:bodyPr>
          <a:lstStyle/>
          <a:p>
            <a:endParaRPr lang="en-US" dirty="0" smtClean="0">
              <a:latin typeface="Arial" charset="0"/>
            </a:endParaRPr>
          </a:p>
          <a:p>
            <a:endParaRPr lang="en-US" dirty="0">
              <a:latin typeface="Arial" charset="0"/>
            </a:endParaRPr>
          </a:p>
          <a:p>
            <a:endParaRPr lang="en-US" dirty="0" smtClean="0">
              <a:latin typeface="Arial" charset="0"/>
            </a:endParaRPr>
          </a:p>
          <a:p>
            <a:endParaRPr lang="en-US" dirty="0">
              <a:latin typeface="Arial" charset="0"/>
            </a:endParaRPr>
          </a:p>
          <a:p>
            <a:endParaRPr lang="en-US" dirty="0" smtClean="0">
              <a:latin typeface="Arial" charset="0"/>
            </a:endParaRPr>
          </a:p>
          <a:p>
            <a:endParaRPr lang="en-US" dirty="0">
              <a:latin typeface="Arial" charset="0"/>
            </a:endParaRPr>
          </a:p>
          <a:p>
            <a:r>
              <a:rPr lang="en-US" dirty="0" smtClean="0">
                <a:latin typeface="Arial" charset="0"/>
              </a:rPr>
              <a:t>Some features:</a:t>
            </a:r>
          </a:p>
          <a:p>
            <a:pPr lvl="1">
              <a:buFont typeface="Wingdings" charset="2"/>
              <a:buChar char="ü"/>
            </a:pPr>
            <a:r>
              <a:rPr lang="en-US" dirty="0" smtClean="0">
                <a:latin typeface="Arial" charset="0"/>
              </a:rPr>
              <a:t>Fine </a:t>
            </a:r>
            <a:r>
              <a:rPr lang="en-US" dirty="0">
                <a:latin typeface="Arial" charset="0"/>
              </a:rPr>
              <a:t>grid data for </a:t>
            </a:r>
            <a:r>
              <a:rPr lang="en-US" dirty="0" smtClean="0">
                <a:latin typeface="Arial" charset="0"/>
              </a:rPr>
              <a:t>5 incident particles, </a:t>
            </a:r>
            <a:r>
              <a:rPr lang="en-US" dirty="0" err="1" smtClean="0">
                <a:latin typeface="Arial" charset="0"/>
              </a:rPr>
              <a:t>nFY</a:t>
            </a:r>
            <a:r>
              <a:rPr lang="en-US" dirty="0" smtClean="0">
                <a:latin typeface="Arial" charset="0"/>
              </a:rPr>
              <a:t>, </a:t>
            </a:r>
            <a:r>
              <a:rPr lang="en-US" dirty="0" err="1" smtClean="0">
                <a:latin typeface="Arial" charset="0"/>
              </a:rPr>
              <a:t>sFY</a:t>
            </a:r>
            <a:r>
              <a:rPr lang="en-US" dirty="0" smtClean="0">
                <a:latin typeface="Arial" charset="0"/>
              </a:rPr>
              <a:t>, </a:t>
            </a:r>
            <a:r>
              <a:rPr lang="en-US" dirty="0" err="1" smtClean="0">
                <a:latin typeface="Arial" charset="0"/>
              </a:rPr>
              <a:t>oFY</a:t>
            </a:r>
            <a:r>
              <a:rPr lang="en-US" dirty="0" smtClean="0">
                <a:latin typeface="Arial" charset="0"/>
              </a:rPr>
              <a:t> and </a:t>
            </a:r>
            <a:r>
              <a:rPr lang="en-US" dirty="0" smtClean="0">
                <a:latin typeface="Arial" charset="0"/>
              </a:rPr>
              <a:t>any major DD…</a:t>
            </a:r>
          </a:p>
          <a:p>
            <a:pPr lvl="1">
              <a:buFont typeface="Wingdings" charset="2"/>
              <a:buChar char="ü"/>
            </a:pPr>
            <a:r>
              <a:rPr lang="en-US" dirty="0">
                <a:latin typeface="Arial" charset="0"/>
              </a:rPr>
              <a:t>All ENDF-6 data including </a:t>
            </a:r>
            <a:r>
              <a:rPr lang="en-US" i="1" dirty="0">
                <a:latin typeface="Arial" charset="0"/>
              </a:rPr>
              <a:t>full processing </a:t>
            </a:r>
            <a:r>
              <a:rPr lang="en-US" dirty="0">
                <a:latin typeface="Arial" charset="0"/>
              </a:rPr>
              <a:t>of TENDL-</a:t>
            </a:r>
            <a:r>
              <a:rPr lang="en-US" dirty="0" smtClean="0">
                <a:latin typeface="Arial" charset="0"/>
              </a:rPr>
              <a:t>2015</a:t>
            </a:r>
            <a:endParaRPr lang="en-US" dirty="0">
              <a:latin typeface="Arial" charset="0"/>
            </a:endParaRPr>
          </a:p>
          <a:p>
            <a:pPr lvl="1">
              <a:buFont typeface="Wingdings" charset="2"/>
              <a:buChar char="ü"/>
            </a:pPr>
            <a:r>
              <a:rPr lang="en-US" dirty="0" smtClean="0">
                <a:latin typeface="Arial" charset="0"/>
              </a:rPr>
              <a:t>Full variance-</a:t>
            </a:r>
            <a:r>
              <a:rPr lang="en-US" dirty="0" smtClean="0">
                <a:latin typeface="Arial" charset="0"/>
              </a:rPr>
              <a:t>covariance uncertainty quantification and propagation (TENDL &amp; legacy libraries)</a:t>
            </a:r>
            <a:endParaRPr lang="en-US" dirty="0" smtClean="0">
              <a:latin typeface="Arial" charset="0"/>
            </a:endParaRPr>
          </a:p>
          <a:p>
            <a:pPr lvl="1">
              <a:buFont typeface="Wingdings" charset="2"/>
              <a:buChar char="ü"/>
            </a:pPr>
            <a:r>
              <a:rPr lang="en-US" dirty="0" smtClean="0">
                <a:latin typeface="Arial" charset="0"/>
              </a:rPr>
              <a:t>Modern </a:t>
            </a:r>
            <a:r>
              <a:rPr lang="en-US" dirty="0" smtClean="0">
                <a:latin typeface="Arial" charset="0"/>
              </a:rPr>
              <a:t>LSODES </a:t>
            </a:r>
            <a:r>
              <a:rPr lang="en-US" dirty="0" smtClean="0">
                <a:latin typeface="Arial" charset="0"/>
              </a:rPr>
              <a:t>solver</a:t>
            </a:r>
          </a:p>
          <a:p>
            <a:pPr lvl="1">
              <a:buFont typeface="Wingdings" charset="2"/>
              <a:buChar char="ü"/>
            </a:pPr>
            <a:r>
              <a:rPr lang="en-US" dirty="0" smtClean="0">
                <a:latin typeface="Arial" charset="0"/>
              </a:rPr>
              <a:t>Resolved and unresolved self-shielding through PTs</a:t>
            </a:r>
          </a:p>
          <a:p>
            <a:pPr lvl="1">
              <a:buFont typeface="Wingdings" charset="2"/>
              <a:buChar char="ü"/>
            </a:pPr>
            <a:r>
              <a:rPr lang="en-US" dirty="0" smtClean="0">
                <a:latin typeface="Arial" charset="0"/>
              </a:rPr>
              <a:t>DPA, </a:t>
            </a:r>
            <a:r>
              <a:rPr lang="en-US" dirty="0" err="1" smtClean="0">
                <a:latin typeface="Arial" charset="0"/>
              </a:rPr>
              <a:t>kerma</a:t>
            </a:r>
            <a:r>
              <a:rPr lang="en-US" dirty="0" smtClean="0">
                <a:latin typeface="Arial" charset="0"/>
              </a:rPr>
              <a:t>, PKA, gas production, yields up to </a:t>
            </a:r>
            <a:r>
              <a:rPr lang="en-US" dirty="0" err="1" smtClean="0">
                <a:latin typeface="Arial" charset="0"/>
              </a:rPr>
              <a:t>GeV</a:t>
            </a:r>
            <a:endParaRPr lang="en-US" dirty="0" smtClean="0">
              <a:latin typeface="Arial" charset="0"/>
            </a:endParaRPr>
          </a:p>
          <a:p>
            <a:pPr lvl="1">
              <a:buFont typeface="Wingdings" charset="2"/>
              <a:buChar char="ü"/>
            </a:pPr>
            <a:r>
              <a:rPr lang="en-US" dirty="0" smtClean="0">
                <a:latin typeface="Arial" charset="0"/>
              </a:rPr>
              <a:t>Monte-</a:t>
            </a:r>
            <a:r>
              <a:rPr lang="en-US" dirty="0" err="1" smtClean="0">
                <a:latin typeface="Arial" charset="0"/>
              </a:rPr>
              <a:t>carlo</a:t>
            </a:r>
            <a:r>
              <a:rPr lang="en-US" dirty="0" smtClean="0">
                <a:latin typeface="Arial" charset="0"/>
              </a:rPr>
              <a:t> sensitivity analysis</a:t>
            </a:r>
          </a:p>
          <a:p>
            <a:pPr lvl="1">
              <a:buFont typeface="Wingdings" charset="2"/>
              <a:buChar char="ü"/>
            </a:pPr>
            <a:r>
              <a:rPr lang="en-US" dirty="0" smtClean="0">
                <a:latin typeface="Arial" charset="0"/>
              </a:rPr>
              <a:t>Multi-irradiation/cooling step pathway analysis</a:t>
            </a:r>
          </a:p>
          <a:p>
            <a:pPr lvl="1">
              <a:buFont typeface="Wingdings" charset="2"/>
              <a:buChar char="ü"/>
            </a:pPr>
            <a:r>
              <a:rPr lang="en-US" dirty="0" smtClean="0">
                <a:latin typeface="Arial" charset="0"/>
              </a:rPr>
              <a:t>Thin/thick target yields</a:t>
            </a:r>
          </a:p>
          <a:p>
            <a:pPr lvl="1">
              <a:buFont typeface="Wingdings" charset="2"/>
              <a:buChar char="ü"/>
            </a:pPr>
            <a:r>
              <a:rPr lang="en-US" dirty="0" smtClean="0">
                <a:latin typeface="Arial" charset="0"/>
              </a:rPr>
              <a:t>Temperatures from 0K to 1200K, and above to </a:t>
            </a:r>
            <a:r>
              <a:rPr lang="en-US" dirty="0" err="1" smtClean="0">
                <a:latin typeface="Arial" charset="0"/>
              </a:rPr>
              <a:t>kT</a:t>
            </a:r>
            <a:r>
              <a:rPr lang="en-US" dirty="0" smtClean="0">
                <a:latin typeface="Arial" charset="0"/>
              </a:rPr>
              <a:t>=5, 30, 100 </a:t>
            </a:r>
            <a:r>
              <a:rPr lang="en-US" dirty="0" err="1" smtClean="0">
                <a:latin typeface="Arial" charset="0"/>
              </a:rPr>
              <a:t>keV</a:t>
            </a:r>
            <a:endParaRPr lang="en-US" dirty="0" smtClean="0">
              <a:latin typeface="Arial" charset="0"/>
            </a:endParaRPr>
          </a:p>
          <a:p>
            <a:pPr lvl="1">
              <a:buFont typeface="Wingdings" charset="2"/>
              <a:buChar char="ü"/>
            </a:pPr>
            <a:endParaRPr lang="en-US" dirty="0" smtClean="0">
              <a:latin typeface="Arial" charset="0"/>
            </a:endParaRPr>
          </a:p>
        </p:txBody>
      </p:sp>
      <p:sp>
        <p:nvSpPr>
          <p:cNvPr id="512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271AB33-6B4F-A34E-876C-33CFB9295452}" type="slidenum">
              <a:rPr lang="en-GB" sz="1200">
                <a:solidFill>
                  <a:srgbClr val="898989"/>
                </a:solidFill>
                <a:latin typeface="Arial" charset="0"/>
              </a:rPr>
              <a:pPr eaLnBrk="1" hangingPunct="1"/>
              <a:t>3</a:t>
            </a:fld>
            <a:endParaRPr lang="en-GB" sz="1200">
              <a:solidFill>
                <a:srgbClr val="898989"/>
              </a:solidFill>
              <a:latin typeface="Arial" charset="0"/>
            </a:endParaRPr>
          </a:p>
        </p:txBody>
      </p:sp>
      <p:sp>
        <p:nvSpPr>
          <p:cNvPr id="5124" name="Title 3"/>
          <p:cNvSpPr>
            <a:spLocks noGrp="1"/>
          </p:cNvSpPr>
          <p:nvPr>
            <p:ph type="title"/>
          </p:nvPr>
        </p:nvSpPr>
        <p:spPr>
          <a:xfrm>
            <a:off x="3624263" y="-12700"/>
            <a:ext cx="5519737" cy="592138"/>
          </a:xfrm>
        </p:spPr>
        <p:txBody>
          <a:bodyPr/>
          <a:lstStyle/>
          <a:p>
            <a:r>
              <a:rPr lang="en-US" dirty="0" smtClean="0">
                <a:latin typeface="Arial" charset="0"/>
              </a:rPr>
              <a:t>Snapshot of FISPACT-II</a:t>
            </a:r>
            <a:endParaRPr lang="en-US" dirty="0">
              <a:latin typeface="Arial" charset="0"/>
            </a:endParaRPr>
          </a:p>
        </p:txBody>
      </p:sp>
      <p:sp>
        <p:nvSpPr>
          <p:cNvPr id="6" name="Content Placeholder 1"/>
          <p:cNvSpPr txBox="1">
            <a:spLocks/>
          </p:cNvSpPr>
          <p:nvPr/>
        </p:nvSpPr>
        <p:spPr bwMode="auto">
          <a:xfrm>
            <a:off x="303261" y="816601"/>
            <a:ext cx="5284740" cy="536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1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Arial" charset="0"/>
              </a:rPr>
              <a:t>FISPACT-II has been developed by UKAEA to provide nuclear observables, using the most advanced nuclear reaction physics, for a wide variety of applications</a:t>
            </a:r>
          </a:p>
          <a:p>
            <a:endParaRPr lang="en-US" dirty="0" smtClean="0">
              <a:latin typeface="Arial" charset="0"/>
            </a:endParaRPr>
          </a:p>
        </p:txBody>
      </p:sp>
      <p:pic>
        <p:nvPicPr>
          <p:cNvPr id="3" name="Picture 2"/>
          <p:cNvPicPr>
            <a:picLocks noChangeAspect="1"/>
          </p:cNvPicPr>
          <p:nvPr/>
        </p:nvPicPr>
        <p:blipFill>
          <a:blip r:embed="rId2"/>
          <a:stretch>
            <a:fillRect/>
          </a:stretch>
        </p:blipFill>
        <p:spPr>
          <a:xfrm>
            <a:off x="6238913" y="1264227"/>
            <a:ext cx="2766975" cy="3951240"/>
          </a:xfrm>
          <a:prstGeom prst="rect">
            <a:avLst/>
          </a:prstGeom>
        </p:spPr>
      </p:pic>
    </p:spTree>
    <p:extLst>
      <p:ext uri="{BB962C8B-B14F-4D97-AF65-F5344CB8AC3E}">
        <p14:creationId xmlns:p14="http://schemas.microsoft.com/office/powerpoint/2010/main" val="24922823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86282"/>
            <a:ext cx="4911351" cy="2711512"/>
          </a:xfrm>
        </p:spPr>
        <p:txBody>
          <a:bodyPr>
            <a:normAutofit/>
          </a:bodyPr>
          <a:lstStyle/>
          <a:p>
            <a:r>
              <a:rPr lang="en-US" dirty="0" smtClean="0"/>
              <a:t>FISPACT-II and libraries are subject of various validation reports:</a:t>
            </a:r>
            <a:endParaRPr lang="en-US" dirty="0" smtClean="0"/>
          </a:p>
          <a:p>
            <a:pPr lvl="1"/>
            <a:r>
              <a:rPr lang="en-US" dirty="0" smtClean="0"/>
              <a:t>CCFE-R(15)25 Fusion decay heat</a:t>
            </a:r>
          </a:p>
          <a:p>
            <a:pPr lvl="1"/>
            <a:r>
              <a:rPr lang="en-US" dirty="0" smtClean="0"/>
              <a:t>CCFE</a:t>
            </a:r>
            <a:r>
              <a:rPr lang="en-US" dirty="0"/>
              <a:t>-R(15)</a:t>
            </a:r>
            <a:r>
              <a:rPr lang="en-US" dirty="0" smtClean="0"/>
              <a:t>27 Integral fusion</a:t>
            </a:r>
          </a:p>
          <a:p>
            <a:pPr lvl="1"/>
            <a:r>
              <a:rPr lang="en-US" dirty="0" smtClean="0"/>
              <a:t>CCFE-R(15)28 Fission decay heat</a:t>
            </a:r>
          </a:p>
          <a:p>
            <a:pPr lvl="1"/>
            <a:r>
              <a:rPr lang="en-US" dirty="0" smtClean="0"/>
              <a:t>UKAEA-R(15)29 </a:t>
            </a:r>
            <a:r>
              <a:rPr lang="en-US" dirty="0" err="1" smtClean="0"/>
              <a:t>Astro</a:t>
            </a:r>
            <a:r>
              <a:rPr lang="en-US" dirty="0" smtClean="0"/>
              <a:t> s-process</a:t>
            </a:r>
          </a:p>
          <a:p>
            <a:pPr lvl="1"/>
            <a:r>
              <a:rPr lang="en-US" dirty="0" smtClean="0"/>
              <a:t>UKAEA-R(15)30 RI/</a:t>
            </a:r>
            <a:r>
              <a:rPr lang="en-US" dirty="0" err="1" smtClean="0"/>
              <a:t>therm</a:t>
            </a:r>
            <a:r>
              <a:rPr lang="en-US" dirty="0" smtClean="0"/>
              <a:t>/systematics</a:t>
            </a:r>
          </a:p>
          <a:p>
            <a:pPr lvl="1"/>
            <a:r>
              <a:rPr lang="en-US" dirty="0" smtClean="0"/>
              <a:t>UKAEA-R(15)35 Summary report</a:t>
            </a:r>
          </a:p>
        </p:txBody>
      </p:sp>
      <p:sp>
        <p:nvSpPr>
          <p:cNvPr id="3" name="Title 2"/>
          <p:cNvSpPr>
            <a:spLocks noGrp="1"/>
          </p:cNvSpPr>
          <p:nvPr>
            <p:ph type="title"/>
          </p:nvPr>
        </p:nvSpPr>
        <p:spPr/>
        <p:txBody>
          <a:bodyPr/>
          <a:lstStyle/>
          <a:p>
            <a:r>
              <a:rPr lang="en-US" dirty="0" smtClean="0"/>
              <a:t>General validation </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4</a:t>
            </a:fld>
            <a:endParaRPr lang="en-GB"/>
          </a:p>
        </p:txBody>
      </p:sp>
      <p:pic>
        <p:nvPicPr>
          <p:cNvPr id="5" name="Picture 4"/>
          <p:cNvPicPr>
            <a:picLocks noChangeAspect="1"/>
          </p:cNvPicPr>
          <p:nvPr/>
        </p:nvPicPr>
        <p:blipFill>
          <a:blip r:embed="rId2"/>
          <a:stretch>
            <a:fillRect/>
          </a:stretch>
        </p:blipFill>
        <p:spPr>
          <a:xfrm>
            <a:off x="7131534" y="786468"/>
            <a:ext cx="1874354" cy="2617401"/>
          </a:xfrm>
          <a:prstGeom prst="rect">
            <a:avLst/>
          </a:prstGeom>
        </p:spPr>
      </p:pic>
      <p:pic>
        <p:nvPicPr>
          <p:cNvPr id="6" name="Picture 5"/>
          <p:cNvPicPr>
            <a:picLocks noChangeAspect="1"/>
          </p:cNvPicPr>
          <p:nvPr/>
        </p:nvPicPr>
        <p:blipFill>
          <a:blip r:embed="rId3"/>
          <a:stretch>
            <a:fillRect/>
          </a:stretch>
        </p:blipFill>
        <p:spPr>
          <a:xfrm>
            <a:off x="5044476" y="786282"/>
            <a:ext cx="1857208" cy="2617587"/>
          </a:xfrm>
          <a:prstGeom prst="rect">
            <a:avLst/>
          </a:prstGeom>
        </p:spPr>
      </p:pic>
      <p:pic>
        <p:nvPicPr>
          <p:cNvPr id="7" name="Picture 6"/>
          <p:cNvPicPr>
            <a:picLocks noChangeAspect="1"/>
          </p:cNvPicPr>
          <p:nvPr/>
        </p:nvPicPr>
        <p:blipFill>
          <a:blip r:embed="rId4"/>
          <a:stretch>
            <a:fillRect/>
          </a:stretch>
        </p:blipFill>
        <p:spPr>
          <a:xfrm>
            <a:off x="2387114" y="3537174"/>
            <a:ext cx="1883130" cy="2651338"/>
          </a:xfrm>
          <a:prstGeom prst="rect">
            <a:avLst/>
          </a:prstGeom>
        </p:spPr>
      </p:pic>
      <p:pic>
        <p:nvPicPr>
          <p:cNvPr id="8" name="Picture 7"/>
          <p:cNvPicPr>
            <a:picLocks noChangeAspect="1"/>
          </p:cNvPicPr>
          <p:nvPr/>
        </p:nvPicPr>
        <p:blipFill>
          <a:blip r:embed="rId5"/>
          <a:stretch>
            <a:fillRect/>
          </a:stretch>
        </p:blipFill>
        <p:spPr>
          <a:xfrm>
            <a:off x="303666" y="3537174"/>
            <a:ext cx="1882038" cy="2651338"/>
          </a:xfrm>
          <a:prstGeom prst="rect">
            <a:avLst/>
          </a:prstGeom>
        </p:spPr>
      </p:pic>
      <p:pic>
        <p:nvPicPr>
          <p:cNvPr id="9" name="Picture 8"/>
          <p:cNvPicPr>
            <a:picLocks noChangeAspect="1"/>
          </p:cNvPicPr>
          <p:nvPr/>
        </p:nvPicPr>
        <p:blipFill>
          <a:blip r:embed="rId6"/>
          <a:stretch>
            <a:fillRect/>
          </a:stretch>
        </p:blipFill>
        <p:spPr>
          <a:xfrm>
            <a:off x="6580214" y="3550156"/>
            <a:ext cx="1874354" cy="2598976"/>
          </a:xfrm>
          <a:prstGeom prst="rect">
            <a:avLst/>
          </a:prstGeom>
        </p:spPr>
      </p:pic>
      <p:pic>
        <p:nvPicPr>
          <p:cNvPr id="10" name="Picture 9"/>
          <p:cNvPicPr>
            <a:picLocks noChangeAspect="1"/>
          </p:cNvPicPr>
          <p:nvPr/>
        </p:nvPicPr>
        <p:blipFill>
          <a:blip r:embed="rId7"/>
          <a:stretch>
            <a:fillRect/>
          </a:stretch>
        </p:blipFill>
        <p:spPr>
          <a:xfrm>
            <a:off x="4450584" y="3547019"/>
            <a:ext cx="1902261" cy="2651338"/>
          </a:xfrm>
          <a:prstGeom prst="rect">
            <a:avLst/>
          </a:prstGeom>
        </p:spPr>
      </p:pic>
    </p:spTree>
    <p:extLst>
      <p:ext uri="{BB962C8B-B14F-4D97-AF65-F5344CB8AC3E}">
        <p14:creationId xmlns:p14="http://schemas.microsoft.com/office/powerpoint/2010/main" val="384558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800" y="786467"/>
            <a:ext cx="5250590" cy="5521199"/>
          </a:xfrm>
        </p:spPr>
        <p:txBody>
          <a:bodyPr>
            <a:normAutofit lnSpcReduction="10000"/>
          </a:bodyPr>
          <a:lstStyle/>
          <a:p>
            <a:r>
              <a:rPr lang="en-US" dirty="0" smtClean="0"/>
              <a:t>Subject of recent UKAEA validation report</a:t>
            </a:r>
          </a:p>
          <a:p>
            <a:endParaRPr lang="en-US" dirty="0"/>
          </a:p>
          <a:p>
            <a:pPr marL="0" indent="0">
              <a:buNone/>
            </a:pPr>
            <a:r>
              <a:rPr lang="en-US" sz="1600" i="1" dirty="0" smtClean="0"/>
              <a:t>M. Fleming, J-Ch. Sublet. Validation of FISPACT-II Decay Heat and Inventory Predictions for Fission Events. CCFE-R(15</a:t>
            </a:r>
            <a:r>
              <a:rPr lang="en-US" sz="1600" i="1" dirty="0"/>
              <a:t>)28 </a:t>
            </a:r>
            <a:endParaRPr lang="en-US" sz="1600" i="1" dirty="0" smtClean="0"/>
          </a:p>
          <a:p>
            <a:pPr marL="0" indent="0">
              <a:buNone/>
            </a:pPr>
            <a:r>
              <a:rPr lang="en-US" dirty="0" smtClean="0"/>
              <a:t>      </a:t>
            </a:r>
            <a:r>
              <a:rPr lang="en-US" dirty="0" smtClean="0">
                <a:hlinkClick r:id="rId2"/>
              </a:rPr>
              <a:t>http</a:t>
            </a:r>
            <a:r>
              <a:rPr lang="en-US" dirty="0">
                <a:hlinkClick r:id="rId2"/>
              </a:rPr>
              <a:t>://www.ccfe.ac.uk/assets/documents/easy/CCFE-R(15)28.pdf</a:t>
            </a:r>
            <a:endParaRPr lang="en-US" dirty="0" smtClean="0"/>
          </a:p>
          <a:p>
            <a:pPr marL="0" indent="0">
              <a:buNone/>
            </a:pPr>
            <a:endParaRPr lang="en-US" dirty="0"/>
          </a:p>
          <a:p>
            <a:r>
              <a:rPr lang="en-US" dirty="0" smtClean="0"/>
              <a:t>Series of decay heat measurements from fission ‘pulses’ and longer duration irradiations</a:t>
            </a:r>
          </a:p>
          <a:p>
            <a:pPr lvl="1"/>
            <a:r>
              <a:rPr lang="en-US" dirty="0" smtClean="0"/>
              <a:t>Calorimetric, beta, gamma, measurements, many techniques, varying quality</a:t>
            </a:r>
          </a:p>
          <a:p>
            <a:pPr lvl="1"/>
            <a:r>
              <a:rPr lang="en-US" dirty="0" smtClean="0"/>
              <a:t>Statistical meta-analysis (</a:t>
            </a:r>
            <a:r>
              <a:rPr lang="en-US" i="1" dirty="0" err="1" smtClean="0"/>
              <a:t>eg</a:t>
            </a:r>
            <a:r>
              <a:rPr lang="en-US" dirty="0" smtClean="0"/>
              <a:t> Tobias, ANSI/ANS-5.1) with selection of experiments and human weightings</a:t>
            </a:r>
            <a:endParaRPr lang="en-US" dirty="0"/>
          </a:p>
        </p:txBody>
      </p:sp>
      <p:sp>
        <p:nvSpPr>
          <p:cNvPr id="3" name="Title 2"/>
          <p:cNvSpPr>
            <a:spLocks noGrp="1"/>
          </p:cNvSpPr>
          <p:nvPr>
            <p:ph type="title"/>
          </p:nvPr>
        </p:nvSpPr>
        <p:spPr/>
        <p:txBody>
          <a:bodyPr/>
          <a:lstStyle/>
          <a:p>
            <a:r>
              <a:rPr lang="en-US" dirty="0" smtClean="0"/>
              <a:t>Decay heat benchmarks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5</a:t>
            </a:fld>
            <a:endParaRPr lang="en-GB"/>
          </a:p>
        </p:txBody>
      </p:sp>
      <p:pic>
        <p:nvPicPr>
          <p:cNvPr id="5" name="Picture 4"/>
          <p:cNvPicPr>
            <a:picLocks noChangeAspect="1"/>
          </p:cNvPicPr>
          <p:nvPr/>
        </p:nvPicPr>
        <p:blipFill>
          <a:blip r:embed="rId3"/>
          <a:stretch>
            <a:fillRect/>
          </a:stretch>
        </p:blipFill>
        <p:spPr>
          <a:xfrm>
            <a:off x="5428390" y="872836"/>
            <a:ext cx="3577498" cy="5078444"/>
          </a:xfrm>
          <a:prstGeom prst="rect">
            <a:avLst/>
          </a:prstGeom>
        </p:spPr>
      </p:pic>
      <p:sp>
        <p:nvSpPr>
          <p:cNvPr id="6" name="Rectangle 5"/>
          <p:cNvSpPr/>
          <p:nvPr/>
        </p:nvSpPr>
        <p:spPr>
          <a:xfrm>
            <a:off x="5555390" y="872836"/>
            <a:ext cx="3450498" cy="51469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08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Standard pulse simulations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6</a:t>
            </a:fld>
            <a:endParaRPr lang="en-GB" dirty="0"/>
          </a:p>
        </p:txBody>
      </p:sp>
      <p:pic>
        <p:nvPicPr>
          <p:cNvPr id="5" name="Picture 4" descr="gamma+tot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34" y="872996"/>
            <a:ext cx="2838450" cy="2020453"/>
          </a:xfrm>
          <a:prstGeom prst="rect">
            <a:avLst/>
          </a:prstGeom>
        </p:spPr>
      </p:pic>
      <p:pic>
        <p:nvPicPr>
          <p:cNvPr id="6" name="Picture 5" descr="gamma+tot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249" y="875174"/>
            <a:ext cx="2846916" cy="2018275"/>
          </a:xfrm>
          <a:prstGeom prst="rect">
            <a:avLst/>
          </a:prstGeom>
        </p:spPr>
      </p:pic>
      <p:pic>
        <p:nvPicPr>
          <p:cNvPr id="7" name="Picture 6" descr="gamma+tot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400" y="875174"/>
            <a:ext cx="2884488" cy="2053223"/>
          </a:xfrm>
          <a:prstGeom prst="rect">
            <a:avLst/>
          </a:prstGeom>
        </p:spPr>
      </p:pic>
      <p:pic>
        <p:nvPicPr>
          <p:cNvPr id="8" name="Picture 7" descr="gamma+total.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83" y="4276800"/>
            <a:ext cx="2921001" cy="2070796"/>
          </a:xfrm>
          <a:prstGeom prst="rect">
            <a:avLst/>
          </a:prstGeom>
        </p:spPr>
      </p:pic>
      <p:pic>
        <p:nvPicPr>
          <p:cNvPr id="9" name="Picture 8" descr="gamma+total.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400" y="4276800"/>
            <a:ext cx="2884488" cy="2044911"/>
          </a:xfrm>
          <a:prstGeom prst="rect">
            <a:avLst/>
          </a:prstGeom>
        </p:spPr>
      </p:pic>
      <p:pic>
        <p:nvPicPr>
          <p:cNvPr id="10" name="Picture 9" descr="gamma+total.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9884" y="4276800"/>
            <a:ext cx="2909175" cy="2070796"/>
          </a:xfrm>
          <a:prstGeom prst="rect">
            <a:avLst/>
          </a:prstGeom>
        </p:spPr>
      </p:pic>
      <p:sp>
        <p:nvSpPr>
          <p:cNvPr id="11" name="Content Placeholder 1"/>
          <p:cNvSpPr>
            <a:spLocks noGrp="1"/>
          </p:cNvSpPr>
          <p:nvPr>
            <p:ph idx="1"/>
          </p:nvPr>
        </p:nvSpPr>
        <p:spPr>
          <a:xfrm>
            <a:off x="457199" y="2911594"/>
            <a:ext cx="8449733" cy="1304805"/>
          </a:xfrm>
        </p:spPr>
        <p:txBody>
          <a:bodyPr>
            <a:normAutofit/>
          </a:bodyPr>
          <a:lstStyle/>
          <a:p>
            <a:r>
              <a:rPr lang="en-US" dirty="0" smtClean="0"/>
              <a:t>Top (left to right): thermal U5, P9, P1 total and gamma heat</a:t>
            </a:r>
          </a:p>
          <a:p>
            <a:r>
              <a:rPr lang="en-US" dirty="0" smtClean="0"/>
              <a:t>Bottom (left to right): fast U3, U8, P9 total and gamma heat</a:t>
            </a:r>
          </a:p>
          <a:p>
            <a:r>
              <a:rPr lang="en-US" dirty="0" smtClean="0"/>
              <a:t>Note Pandemonium still in JEFF-3.1.1 for gamma (3.2?)</a:t>
            </a:r>
            <a:endParaRPr lang="en-US" dirty="0"/>
          </a:p>
        </p:txBody>
      </p:sp>
    </p:spTree>
    <p:extLst>
      <p:ext uri="{BB962C8B-B14F-4D97-AF65-F5344CB8AC3E}">
        <p14:creationId xmlns:p14="http://schemas.microsoft.com/office/powerpoint/2010/main" val="42509176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Non-pulse simulations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7</a:t>
            </a:fld>
            <a:endParaRPr lang="en-GB"/>
          </a:p>
        </p:txBody>
      </p:sp>
      <p:sp>
        <p:nvSpPr>
          <p:cNvPr id="5" name="Content Placeholder 1"/>
          <p:cNvSpPr txBox="1">
            <a:spLocks/>
          </p:cNvSpPr>
          <p:nvPr/>
        </p:nvSpPr>
        <p:spPr>
          <a:xfrm>
            <a:off x="457199" y="2911594"/>
            <a:ext cx="8620741" cy="1304805"/>
          </a:xfrm>
          <a:prstGeom prst="rect">
            <a:avLst/>
          </a:prstGeom>
        </p:spPr>
        <p:txBody>
          <a:bodyPr vert="horz" lIns="91440" tIns="45720" rIns="91440" bIns="45720" rtlCol="0">
            <a:normAutofit/>
          </a:bodyPr>
          <a:lstStyle>
            <a:lvl1pPr marL="342900" indent="-3429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1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Top (left to right): ZEBRA long P9, HERALD P9, GODIVA-II Th232</a:t>
            </a:r>
          </a:p>
          <a:p>
            <a:r>
              <a:rPr lang="en-US" dirty="0" smtClean="0"/>
              <a:t>Bottom (left to right): LANL U5 </a:t>
            </a:r>
            <a:r>
              <a:rPr lang="en-US" dirty="0" err="1" smtClean="0"/>
              <a:t>LHBoC</a:t>
            </a:r>
            <a:r>
              <a:rPr lang="en-US" dirty="0" smtClean="0"/>
              <a:t>, </a:t>
            </a:r>
            <a:r>
              <a:rPr lang="en-US" dirty="0" err="1" smtClean="0"/>
              <a:t>Studsvik</a:t>
            </a:r>
            <a:r>
              <a:rPr lang="en-US" dirty="0" smtClean="0"/>
              <a:t> U5 beta, CEA U5 </a:t>
            </a:r>
            <a:r>
              <a:rPr lang="en-US" dirty="0" err="1" smtClean="0"/>
              <a:t>calor</a:t>
            </a:r>
            <a:endParaRPr lang="en-US" dirty="0" smtClean="0"/>
          </a:p>
          <a:p>
            <a:r>
              <a:rPr lang="en-US" dirty="0" smtClean="0"/>
              <a:t>As with pulse, these are a small subset of those in CCFE-R(15)28</a:t>
            </a:r>
            <a:endParaRPr lang="en-US" dirty="0"/>
          </a:p>
        </p:txBody>
      </p:sp>
      <p:pic>
        <p:nvPicPr>
          <p:cNvPr id="8" name="Picture 7" descr="Murphy_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 y="643824"/>
            <a:ext cx="3135518" cy="2166678"/>
          </a:xfrm>
          <a:prstGeom prst="rect">
            <a:avLst/>
          </a:prstGeom>
        </p:spPr>
      </p:pic>
      <p:pic>
        <p:nvPicPr>
          <p:cNvPr id="9" name="Picture 8" descr="McNai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165" y="643824"/>
            <a:ext cx="3056249" cy="2166678"/>
          </a:xfrm>
          <a:prstGeom prst="rect">
            <a:avLst/>
          </a:prstGeom>
        </p:spPr>
      </p:pic>
      <p:pic>
        <p:nvPicPr>
          <p:cNvPr id="11" name="Picture 10" descr="Fisher.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197" y="643824"/>
            <a:ext cx="3109095" cy="2166678"/>
          </a:xfrm>
          <a:prstGeom prst="rect">
            <a:avLst/>
          </a:prstGeom>
        </p:spPr>
      </p:pic>
      <p:pic>
        <p:nvPicPr>
          <p:cNvPr id="12" name="Picture 11" descr="JohanssonBeta.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2991" y="4285617"/>
            <a:ext cx="3026158" cy="2145345"/>
          </a:xfrm>
          <a:prstGeom prst="rect">
            <a:avLst/>
          </a:prstGeom>
        </p:spPr>
      </p:pic>
      <p:pic>
        <p:nvPicPr>
          <p:cNvPr id="15" name="Picture 14" descr="Yarnell.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1" y="4285618"/>
            <a:ext cx="3026157" cy="2145345"/>
          </a:xfrm>
          <a:prstGeom prst="rect">
            <a:avLst/>
          </a:prstGeom>
        </p:spPr>
      </p:pic>
      <p:pic>
        <p:nvPicPr>
          <p:cNvPr id="16" name="Picture 15" descr="Lott.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9149" y="4285618"/>
            <a:ext cx="3028791" cy="2128807"/>
          </a:xfrm>
          <a:prstGeom prst="rect">
            <a:avLst/>
          </a:prstGeom>
        </p:spPr>
      </p:pic>
    </p:spTree>
    <p:extLst>
      <p:ext uri="{BB962C8B-B14F-4D97-AF65-F5344CB8AC3E}">
        <p14:creationId xmlns:p14="http://schemas.microsoft.com/office/powerpoint/2010/main" val="19884331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eta+tot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267" y="1380067"/>
            <a:ext cx="7239000" cy="5067300"/>
          </a:xfrm>
          <a:prstGeom prst="rect">
            <a:avLst/>
          </a:prstGeom>
        </p:spPr>
      </p:pic>
      <p:sp>
        <p:nvSpPr>
          <p:cNvPr id="2" name="Content Placeholder 1"/>
          <p:cNvSpPr>
            <a:spLocks noGrp="1"/>
          </p:cNvSpPr>
          <p:nvPr>
            <p:ph idx="1"/>
          </p:nvPr>
        </p:nvSpPr>
        <p:spPr>
          <a:xfrm>
            <a:off x="449503" y="709498"/>
            <a:ext cx="8229600" cy="5362662"/>
          </a:xfrm>
        </p:spPr>
        <p:txBody>
          <a:bodyPr/>
          <a:lstStyle/>
          <a:p>
            <a:r>
              <a:rPr lang="en-US" sz="1800" dirty="0" smtClean="0"/>
              <a:t>ENDF/B-VIII.1b and JENDL-2015/DDF have various updates, but difficult to find difference in integral (even spec. specific) quantities</a:t>
            </a:r>
            <a:endParaRPr lang="en-US" sz="1800" dirty="0"/>
          </a:p>
        </p:txBody>
      </p:sp>
      <p:sp>
        <p:nvSpPr>
          <p:cNvPr id="3" name="Title 2"/>
          <p:cNvSpPr>
            <a:spLocks noGrp="1"/>
          </p:cNvSpPr>
          <p:nvPr>
            <p:ph type="title"/>
          </p:nvPr>
        </p:nvSpPr>
        <p:spPr/>
        <p:txBody>
          <a:bodyPr/>
          <a:lstStyle/>
          <a:p>
            <a:r>
              <a:rPr lang="en-US" dirty="0" smtClean="0"/>
              <a:t>New decay and </a:t>
            </a:r>
            <a:r>
              <a:rPr lang="en-US" dirty="0" err="1" smtClean="0"/>
              <a:t>nFY</a:t>
            </a:r>
            <a:r>
              <a:rPr lang="en-US" dirty="0" smtClean="0"/>
              <a:t> files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8</a:t>
            </a:fld>
            <a:endParaRPr lang="en-GB"/>
          </a:p>
        </p:txBody>
      </p:sp>
      <p:sp>
        <p:nvSpPr>
          <p:cNvPr id="6" name="TextBox 5"/>
          <p:cNvSpPr txBox="1"/>
          <p:nvPr/>
        </p:nvSpPr>
        <p:spPr>
          <a:xfrm>
            <a:off x="2161619" y="4970702"/>
            <a:ext cx="2924849" cy="1200328"/>
          </a:xfrm>
          <a:prstGeom prst="rect">
            <a:avLst/>
          </a:prstGeom>
          <a:noFill/>
        </p:spPr>
        <p:txBody>
          <a:bodyPr wrap="square" rtlCol="0">
            <a:spAutoFit/>
          </a:bodyPr>
          <a:lstStyle/>
          <a:p>
            <a:r>
              <a:rPr lang="en-US" b="1" dirty="0" smtClean="0"/>
              <a:t>Pu239 fast pulse</a:t>
            </a:r>
          </a:p>
          <a:p>
            <a:r>
              <a:rPr lang="en-US" b="1" dirty="0"/>
              <a:t>	</a:t>
            </a:r>
            <a:r>
              <a:rPr lang="en-US" b="1" dirty="0" smtClean="0"/>
              <a:t>(</a:t>
            </a:r>
            <a:r>
              <a:rPr lang="en-US" b="1" dirty="0" err="1" smtClean="0"/>
              <a:t>nb</a:t>
            </a:r>
            <a:r>
              <a:rPr lang="en-US" b="1" dirty="0" smtClean="0"/>
              <a:t>: no outliers)</a:t>
            </a:r>
          </a:p>
          <a:p>
            <a:endParaRPr lang="en-US" b="1" dirty="0"/>
          </a:p>
        </p:txBody>
      </p:sp>
    </p:spTree>
    <p:extLst>
      <p:ext uri="{BB962C8B-B14F-4D97-AF65-F5344CB8AC3E}">
        <p14:creationId xmlns:p14="http://schemas.microsoft.com/office/powerpoint/2010/main" val="102190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655809"/>
            <a:ext cx="8409709" cy="5362662"/>
          </a:xfrm>
        </p:spPr>
        <p:txBody>
          <a:bodyPr>
            <a:normAutofit/>
          </a:bodyPr>
          <a:lstStyle/>
          <a:p>
            <a:r>
              <a:rPr lang="en-US" sz="1600" dirty="0" smtClean="0"/>
              <a:t>New Br88, Rb90 in ENDF/B-8.1b, with much higher EEM/ELP. Some minor modifications with larger integral impact: Nb98, Cs141, La145…</a:t>
            </a:r>
          </a:p>
          <a:p>
            <a:r>
              <a:rPr lang="en-US" sz="1600" dirty="0" smtClean="0"/>
              <a:t>Difficult to find effects of minor nuclides in a convoluted system (spectra different story)</a:t>
            </a:r>
          </a:p>
          <a:p>
            <a:endParaRPr lang="en-US" sz="1600" dirty="0"/>
          </a:p>
        </p:txBody>
      </p:sp>
      <p:sp>
        <p:nvSpPr>
          <p:cNvPr id="3" name="Title 2"/>
          <p:cNvSpPr>
            <a:spLocks noGrp="1"/>
          </p:cNvSpPr>
          <p:nvPr>
            <p:ph type="title"/>
          </p:nvPr>
        </p:nvSpPr>
        <p:spPr/>
        <p:txBody>
          <a:bodyPr/>
          <a:lstStyle/>
          <a:p>
            <a:r>
              <a:rPr lang="en-US" dirty="0" smtClean="0"/>
              <a:t>Decay comparisons</a:t>
            </a:r>
            <a:endParaRPr lang="en-US" dirty="0"/>
          </a:p>
        </p:txBody>
      </p:sp>
      <p:sp>
        <p:nvSpPr>
          <p:cNvPr id="4" name="Slide Number Placeholder 3"/>
          <p:cNvSpPr>
            <a:spLocks noGrp="1"/>
          </p:cNvSpPr>
          <p:nvPr>
            <p:ph type="sldNum" sz="quarter" idx="10"/>
          </p:nvPr>
        </p:nvSpPr>
        <p:spPr/>
        <p:txBody>
          <a:bodyPr/>
          <a:lstStyle/>
          <a:p>
            <a:fld id="{9A4C89C2-9590-0041-9DF4-50D44A9641CC}" type="slidenum">
              <a:rPr lang="en-GB" smtClean="0"/>
              <a:pPr/>
              <a:t>9</a:t>
            </a:fld>
            <a:endParaRPr lang="en-GB"/>
          </a:p>
        </p:txBody>
      </p:sp>
      <p:pic>
        <p:nvPicPr>
          <p:cNvPr id="5" name="Picture 4" descr="Bet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444" y="1454727"/>
            <a:ext cx="7367101" cy="5156971"/>
          </a:xfrm>
          <a:prstGeom prst="rect">
            <a:avLst/>
          </a:prstGeom>
        </p:spPr>
      </p:pic>
      <p:sp>
        <p:nvSpPr>
          <p:cNvPr id="7" name="TextBox 6"/>
          <p:cNvSpPr txBox="1"/>
          <p:nvPr/>
        </p:nvSpPr>
        <p:spPr>
          <a:xfrm>
            <a:off x="4802189" y="4284133"/>
            <a:ext cx="4732866" cy="830997"/>
          </a:xfrm>
          <a:prstGeom prst="rect">
            <a:avLst/>
          </a:prstGeom>
          <a:noFill/>
        </p:spPr>
        <p:txBody>
          <a:bodyPr wrap="square" rtlCol="0">
            <a:spAutoFit/>
          </a:bodyPr>
          <a:lstStyle/>
          <a:p>
            <a:r>
              <a:rPr lang="en-US" b="1" i="1" dirty="0" smtClean="0">
                <a:solidFill>
                  <a:srgbClr val="FF0000"/>
                </a:solidFill>
              </a:rPr>
              <a:t>Convergence?</a:t>
            </a:r>
          </a:p>
          <a:p>
            <a:endParaRPr lang="en-US" b="1" i="1" dirty="0">
              <a:solidFill>
                <a:srgbClr val="FF0000"/>
              </a:solidFill>
            </a:endParaRPr>
          </a:p>
        </p:txBody>
      </p:sp>
    </p:spTree>
    <p:extLst>
      <p:ext uri="{BB962C8B-B14F-4D97-AF65-F5344CB8AC3E}">
        <p14:creationId xmlns:p14="http://schemas.microsoft.com/office/powerpoint/2010/main" val="1415011066"/>
      </p:ext>
    </p:extLst>
  </p:cSld>
  <p:clrMapOvr>
    <a:masterClrMapping/>
  </p:clrMapOvr>
</p:sld>
</file>

<file path=ppt/theme/theme1.xml><?xml version="1.0" encoding="utf-8"?>
<a:theme xmlns:a="http://schemas.openxmlformats.org/drawingml/2006/main" name="Dualbrand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Dualbrand PowerPoint</Template>
  <TotalTime>12031</TotalTime>
  <Words>1714</Words>
  <Application>Microsoft Macintosh PowerPoint</Application>
  <PresentationFormat>On-screen Show (4:3)</PresentationFormat>
  <Paragraphs>218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Dualbrand PowerPoint</vt:lpstr>
      <vt:lpstr>PowerPoint Presentation</vt:lpstr>
      <vt:lpstr>Schedule</vt:lpstr>
      <vt:lpstr>Snapshot of FISPACT-II</vt:lpstr>
      <vt:lpstr>General validation </vt:lpstr>
      <vt:lpstr>Decay heat benchmarks</vt:lpstr>
      <vt:lpstr>Standard pulse simulations</vt:lpstr>
      <vt:lpstr>Non-pulse simulations</vt:lpstr>
      <vt:lpstr>New decay and nFY files</vt:lpstr>
      <vt:lpstr>Decay comparisons</vt:lpstr>
      <vt:lpstr>Fission yield effects</vt:lpstr>
      <vt:lpstr>PowerPoint Presentation</vt:lpstr>
      <vt:lpstr>Bayesian TMC</vt:lpstr>
      <vt:lpstr>Some starting comments</vt:lpstr>
      <vt:lpstr>A few cautionary thoughts</vt:lpstr>
      <vt:lpstr>PowerPoint Presentation</vt:lpstr>
      <vt:lpstr>Convergence with TMC</vt:lpstr>
      <vt:lpstr>Convergence with TMC</vt:lpstr>
      <vt:lpstr>GEF and Evaluated Unc.</vt:lpstr>
      <vt:lpstr>Yield sensitivities</vt:lpstr>
      <vt:lpstr>Updating</vt:lpstr>
      <vt:lpstr>Variance update prototype</vt:lpstr>
      <vt:lpstr>Comments on covariances</vt:lpstr>
      <vt:lpstr>Comments on covariances</vt:lpstr>
      <vt:lpstr>The exp v model question</vt:lpstr>
      <vt:lpstr>Covariance transplant</vt:lpstr>
      <vt:lpstr>FISPACT-II and nFY TMC</vt:lpstr>
      <vt:lpstr>FISPACT-II RR + nFY UQP</vt:lpstr>
      <vt:lpstr>Conclusions</vt:lpstr>
    </vt:vector>
  </TitlesOfParts>
  <Company>Culham Centre for Fusion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Fleming, Michael</dc:creator>
  <cp:lastModifiedBy>Michael Fleming</cp:lastModifiedBy>
  <cp:revision>411</cp:revision>
  <dcterms:created xsi:type="dcterms:W3CDTF">2015-11-04T14:43:19Z</dcterms:created>
  <dcterms:modified xsi:type="dcterms:W3CDTF">2016-05-19T16:37:59Z</dcterms:modified>
</cp:coreProperties>
</file>